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  <p:sldMasterId id="2147484575" r:id="rId5"/>
  </p:sldMasterIdLst>
  <p:notesMasterIdLst>
    <p:notesMasterId r:id="rId64"/>
  </p:notesMasterIdLst>
  <p:handoutMasterIdLst>
    <p:handoutMasterId r:id="rId65"/>
  </p:handoutMasterIdLst>
  <p:sldIdLst>
    <p:sldId id="4475" r:id="rId6"/>
    <p:sldId id="2147481958" r:id="rId7"/>
    <p:sldId id="2147481959" r:id="rId8"/>
    <p:sldId id="2147481968" r:id="rId9"/>
    <p:sldId id="2147481969" r:id="rId10"/>
    <p:sldId id="2147481894" r:id="rId11"/>
    <p:sldId id="2147481970" r:id="rId12"/>
    <p:sldId id="2147481971" r:id="rId13"/>
    <p:sldId id="2147481972" r:id="rId14"/>
    <p:sldId id="2147481973" r:id="rId15"/>
    <p:sldId id="2147481974" r:id="rId16"/>
    <p:sldId id="2147481975" r:id="rId17"/>
    <p:sldId id="2147481976" r:id="rId18"/>
    <p:sldId id="2147481977" r:id="rId19"/>
    <p:sldId id="2147481978" r:id="rId20"/>
    <p:sldId id="2147481979" r:id="rId21"/>
    <p:sldId id="2147481980" r:id="rId22"/>
    <p:sldId id="2147481982" r:id="rId23"/>
    <p:sldId id="2147481986" r:id="rId24"/>
    <p:sldId id="2147482027" r:id="rId25"/>
    <p:sldId id="2147481988" r:id="rId26"/>
    <p:sldId id="2147481989" r:id="rId27"/>
    <p:sldId id="2147481990" r:id="rId28"/>
    <p:sldId id="2147481991" r:id="rId29"/>
    <p:sldId id="2147481993" r:id="rId30"/>
    <p:sldId id="2147482028" r:id="rId31"/>
    <p:sldId id="2147481995" r:id="rId32"/>
    <p:sldId id="2147481997" r:id="rId33"/>
    <p:sldId id="2147481998" r:id="rId34"/>
    <p:sldId id="2147481999" r:id="rId35"/>
    <p:sldId id="2147482000" r:id="rId36"/>
    <p:sldId id="2147482001" r:id="rId37"/>
    <p:sldId id="2147482002" r:id="rId38"/>
    <p:sldId id="2147482003" r:id="rId39"/>
    <p:sldId id="2147481996" r:id="rId40"/>
    <p:sldId id="2147482004" r:id="rId41"/>
    <p:sldId id="2147482005" r:id="rId42"/>
    <p:sldId id="2147482006" r:id="rId43"/>
    <p:sldId id="2147482007" r:id="rId44"/>
    <p:sldId id="2147482008" r:id="rId45"/>
    <p:sldId id="2147482009" r:id="rId46"/>
    <p:sldId id="2147482029" r:id="rId47"/>
    <p:sldId id="2147482011" r:id="rId48"/>
    <p:sldId id="2147482012" r:id="rId49"/>
    <p:sldId id="2147482013" r:id="rId50"/>
    <p:sldId id="2147482014" r:id="rId51"/>
    <p:sldId id="2147482015" r:id="rId52"/>
    <p:sldId id="2147482016" r:id="rId53"/>
    <p:sldId id="2147482017" r:id="rId54"/>
    <p:sldId id="2147482018" r:id="rId55"/>
    <p:sldId id="2147482019" r:id="rId56"/>
    <p:sldId id="2147482020" r:id="rId57"/>
    <p:sldId id="2147482021" r:id="rId58"/>
    <p:sldId id="2147482022" r:id="rId59"/>
    <p:sldId id="2147482030" r:id="rId60"/>
    <p:sldId id="2147482023" r:id="rId61"/>
    <p:sldId id="2147481966" r:id="rId62"/>
    <p:sldId id="2147482031" r:id="rId63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Jasper Hedegaard Bojsen" initials="JHB" lastIdx="2" clrIdx="7">
    <p:extLst>
      <p:ext uri="{19B8F6BF-5375-455C-9EA6-DF929625EA0E}">
        <p15:presenceInfo xmlns:p15="http://schemas.microsoft.com/office/powerpoint/2012/main" userId="S::jasperhb@microsoft.com::e917db92-6445-433e-ac97-2eab88ce737d" providerId="AD"/>
      </p:ext>
    </p:extLst>
  </p:cmAuthor>
  <p:cmAuthor id="1" name="Mary Feil-Jacobs" initials="MFJ" lastIdx="43" clrIdx="1"/>
  <p:cmAuthor id="8" name="Gordon Macdonald" initials="GM" lastIdx="10" clrIdx="8">
    <p:extLst>
      <p:ext uri="{19B8F6BF-5375-455C-9EA6-DF929625EA0E}">
        <p15:presenceInfo xmlns:p15="http://schemas.microsoft.com/office/powerpoint/2012/main" userId="419a06e8ae266e15" providerId="Windows Live"/>
      </p:ext>
    </p:extLst>
  </p:cmAuthor>
  <p:cmAuthor id="2" name="Monica Lueder" initials="ML" lastIdx="22" clrIdx="2"/>
  <p:cmAuthor id="3" name="Mary Feil-Jacobs" initials="MF" lastIdx="22" clrIdx="3"/>
  <p:cmAuthor id="4" name="Angela Powell" initials="AP" lastIdx="9" clrIdx="4">
    <p:extLst>
      <p:ext uri="{19B8F6BF-5375-455C-9EA6-DF929625EA0E}">
        <p15:presenceInfo xmlns:p15="http://schemas.microsoft.com/office/powerpoint/2012/main" userId="cf7d67635d593fc2" providerId="Windows Live"/>
      </p:ext>
    </p:extLst>
  </p:cmAuthor>
  <p:cmAuthor id="5" name="Andrew Cook" initials="AC" lastIdx="7" clrIdx="5">
    <p:extLst>
      <p:ext uri="{19B8F6BF-5375-455C-9EA6-DF929625EA0E}">
        <p15:presenceInfo xmlns:p15="http://schemas.microsoft.com/office/powerpoint/2012/main" userId="S-1-5-21-2127521184-1604012920-1887927527-2644137" providerId="AD"/>
      </p:ext>
    </p:extLst>
  </p:cmAuthor>
  <p:cmAuthor id="6" name="Olga Masek" initials="OM" lastIdx="13" clrIdx="6">
    <p:extLst>
      <p:ext uri="{19B8F6BF-5375-455C-9EA6-DF929625EA0E}">
        <p15:presenceInfo xmlns:p15="http://schemas.microsoft.com/office/powerpoint/2012/main" userId="S-1-5-21-2127521184-1604012920-1887927527-1660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0000"/>
    <a:srgbClr val="6C0000"/>
    <a:srgbClr val="FFCCCC"/>
    <a:srgbClr val="DAA520"/>
    <a:srgbClr val="F2C80F"/>
    <a:srgbClr val="FFFFFF"/>
    <a:srgbClr val="002060"/>
    <a:srgbClr val="CCCCFF"/>
    <a:srgbClr val="9999FF"/>
    <a:srgbClr val="CDAA3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470" autoAdjust="0"/>
  </p:normalViewPr>
  <p:slideViewPr>
    <p:cSldViewPr snapToGrid="0">
      <p:cViewPr varScale="1">
        <p:scale>
          <a:sx n="75" d="100"/>
          <a:sy n="75" d="100"/>
        </p:scale>
        <p:origin x="43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1" d="100"/>
        <a:sy n="71" d="100"/>
      </p:scale>
      <p:origin x="0" y="-5736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notesMaster" Target="notesMasters/notesMaster1.xml"/><Relationship Id="rId69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presProps" Target="pres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>
                <a:latin typeface="Segoe UI" pitchFamily="34" charset="0"/>
              </a:rPr>
              <a:t>Power BI Dev Camp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>
                <a:latin typeface="Segoe UI" pitchFamily="34" charset="0"/>
              </a:rPr>
              <a:t>8/27/2020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sv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3/19/2025 2:18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4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EE1D9-5589-2783-335D-7BA402F14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D30AC1-E749-77C1-0545-2FBA1FAF41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2ADF06-2AB0-EA06-0F68-3E8A8091B5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1E4-6755-EB45-E95B-860DEAC037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9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A869D4-12F1-4473-96D1-2006C76813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05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69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077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35BB1-1EE3-957D-7A5A-EE7BB39AB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031ABF-EDC3-13CF-D4C1-740CD43051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06A95A-6996-18A1-88C1-4AAAB7D6E0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3D4F67B3-A309-8C11-E3FF-4E72BA26337F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67883-4C1F-E147-0694-B2F4257FE5C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E1C3D-1065-6067-BB1F-18143A84D7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54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gradFill>
          <a:gsLst>
            <a:gs pos="0">
              <a:srgbClr val="074C49"/>
            </a:gs>
            <a:gs pos="91000">
              <a:srgbClr val="177D71"/>
            </a:gs>
            <a:gs pos="57000">
              <a:srgbClr val="09524D"/>
            </a:gs>
            <a:gs pos="100000">
              <a:srgbClr val="2AAC9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9478" y="5701249"/>
            <a:ext cx="9538522" cy="55399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8425" y="2971771"/>
            <a:ext cx="9527637" cy="1760354"/>
          </a:xfrm>
          <a:prstGeom prst="rect">
            <a:avLst/>
          </a:prstGeom>
          <a:noFill/>
        </p:spPr>
        <p:txBody>
          <a:bodyPr lIns="0" tIns="0" rIns="0" bIns="182880" anchor="ctr" anchorCtr="0"/>
          <a:lstStyle>
            <a:lvl1pPr algn="l">
              <a:lnSpc>
                <a:spcPts val="6400"/>
              </a:lnSpc>
              <a:spcBef>
                <a:spcPts val="1200"/>
              </a:spcBef>
              <a:defRPr sz="4800" strike="noStrike" spc="-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Very 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68673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030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85750" indent="-28575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0">
                <a:latin typeface="+mn-lt"/>
              </a:defRPr>
            </a:lvl1pPr>
            <a:lvl2pPr marL="62865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/>
            </a:lvl2pPr>
            <a:lvl3pPr marL="914400" indent="-285750">
              <a:lnSpc>
                <a:spcPts val="24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3pPr>
            <a:lvl4pPr marL="344488" indent="0">
              <a:buNone/>
              <a:defRPr sz="1800" b="1">
                <a:latin typeface="Lucida Console" panose="020B0609040504020204" pitchFamily="49" charset="0"/>
                <a:cs typeface="Arial" panose="020B0604020202020204" pitchFamily="34" charset="0"/>
              </a:defRPr>
            </a:lvl4pPr>
            <a:lvl5pPr marL="796925" indent="0">
              <a:buNone/>
              <a:defRPr sz="1400" b="1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1145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5625A6-8780-1DA4-1824-CD835931F04A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4875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b="0">
                <a:latin typeface="+mn-lt"/>
              </a:defRPr>
            </a:lvl1pPr>
            <a:lvl2pPr marL="569913" indent="-22542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/>
            </a:lvl2pPr>
            <a:lvl3pPr marL="796925" indent="-227013">
              <a:lnSpc>
                <a:spcPct val="100000"/>
              </a:lnSpc>
              <a:spcAft>
                <a:spcPts val="200"/>
              </a:spcAft>
              <a:buFont typeface="Arial" panose="020B0604020202020204" pitchFamily="34" charset="0"/>
              <a:buChar char="•"/>
              <a:defRPr sz="1600" b="0">
                <a:solidFill>
                  <a:schemeClr val="tx1"/>
                </a:solidFill>
                <a:latin typeface="+mn-lt"/>
              </a:defRPr>
            </a:lvl3pPr>
            <a:lvl4pPr marL="403225" indent="0">
              <a:buNone/>
              <a:defRPr sz="1600">
                <a:latin typeface="Lucida Console" panose="020B0609040504020204" pitchFamily="49" charset="0"/>
                <a:cs typeface="Arial" panose="020B0604020202020204" pitchFamily="34" charset="0"/>
              </a:defRPr>
            </a:lvl4pPr>
            <a:lvl5pPr marL="747713" indent="0">
              <a:buNone/>
              <a:defRPr sz="14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8438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02E36C-0871-E1E8-C7B9-7CFB9C124C5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41868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ery 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21353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Pr>
        <a:gradFill>
          <a:gsLst>
            <a:gs pos="0">
              <a:srgbClr val="074C49"/>
            </a:gs>
            <a:gs pos="91000">
              <a:srgbClr val="177D71"/>
            </a:gs>
            <a:gs pos="57000">
              <a:srgbClr val="09524D"/>
            </a:gs>
            <a:gs pos="100000">
              <a:srgbClr val="2AAC9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9478" y="5701249"/>
            <a:ext cx="9538522" cy="55399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8425" y="2971771"/>
            <a:ext cx="9527637" cy="1760354"/>
          </a:xfrm>
          <a:prstGeom prst="rect">
            <a:avLst/>
          </a:prstGeom>
          <a:noFill/>
        </p:spPr>
        <p:txBody>
          <a:bodyPr lIns="0" tIns="0" rIns="0" bIns="182880" anchor="ctr" anchorCtr="0"/>
          <a:lstStyle>
            <a:lvl1pPr algn="l">
              <a:lnSpc>
                <a:spcPts val="6400"/>
              </a:lnSpc>
              <a:spcBef>
                <a:spcPts val="1200"/>
              </a:spcBef>
              <a:defRPr sz="4800" strike="noStrike" spc="-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</p:spTree>
    <p:extLst>
      <p:ext uri="{BB962C8B-B14F-4D97-AF65-F5344CB8AC3E}">
        <p14:creationId xmlns:p14="http://schemas.microsoft.com/office/powerpoint/2010/main" val="8365554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030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85750" indent="-28575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0">
                <a:latin typeface="+mn-lt"/>
              </a:defRPr>
            </a:lvl1pPr>
            <a:lvl2pPr marL="62865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/>
            </a:lvl2pPr>
            <a:lvl3pPr marL="914400" indent="-285750">
              <a:lnSpc>
                <a:spcPts val="24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3pPr>
            <a:lvl4pPr marL="344488" indent="0">
              <a:buNone/>
              <a:defRPr sz="1800" b="1">
                <a:latin typeface="Lucida Console" panose="020B0609040504020204" pitchFamily="49" charset="0"/>
                <a:cs typeface="Arial" panose="020B0604020202020204" pitchFamily="34" charset="0"/>
              </a:defRPr>
            </a:lvl4pPr>
            <a:lvl5pPr marL="796925" indent="0">
              <a:buNone/>
              <a:defRPr sz="1400" b="1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019E0B-4244-35AD-E177-00ED57FD0C09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6540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5625A6-8780-1DA4-1824-CD835931F04A}"/>
              </a:ext>
            </a:extLst>
          </p:cNvPr>
          <p:cNvSpPr/>
          <p:nvPr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4875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b="0">
                <a:latin typeface="+mn-lt"/>
              </a:defRPr>
            </a:lvl1pPr>
            <a:lvl2pPr marL="569913" indent="-22542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/>
            </a:lvl2pPr>
            <a:lvl3pPr marL="796925" indent="-227013">
              <a:lnSpc>
                <a:spcPct val="100000"/>
              </a:lnSpc>
              <a:spcAft>
                <a:spcPts val="200"/>
              </a:spcAft>
              <a:buFont typeface="Arial" panose="020B0604020202020204" pitchFamily="34" charset="0"/>
              <a:buChar char="•"/>
              <a:defRPr sz="1600" b="0">
                <a:solidFill>
                  <a:schemeClr val="tx1"/>
                </a:solidFill>
                <a:latin typeface="+mn-lt"/>
              </a:defRPr>
            </a:lvl3pPr>
            <a:lvl4pPr marL="403225" indent="0">
              <a:buNone/>
              <a:defRPr sz="1600">
                <a:latin typeface="Lucida Console" panose="020B0609040504020204" pitchFamily="49" charset="0"/>
                <a:cs typeface="Arial" panose="020B0604020202020204" pitchFamily="34" charset="0"/>
              </a:defRPr>
            </a:lvl4pPr>
            <a:lvl5pPr marL="747713" indent="0">
              <a:buNone/>
              <a:defRPr sz="14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CE884D-2586-1D4F-206F-71F56A131CC4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2604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-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02E36C-0871-E1E8-C7B9-7CFB9C124C55}"/>
              </a:ext>
            </a:extLst>
          </p:cNvPr>
          <p:cNvSpPr/>
          <p:nvPr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27F7F0-C648-EA85-2ABE-1B616B48B52D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gradFill>
            <a:gsLst>
              <a:gs pos="699">
                <a:srgbClr val="198375"/>
              </a:gs>
              <a:gs pos="20000">
                <a:srgbClr val="074C49"/>
              </a:gs>
              <a:gs pos="100000">
                <a:srgbClr val="177D71"/>
              </a:gs>
              <a:gs pos="80000">
                <a:srgbClr val="09524D"/>
              </a:gs>
            </a:gsLst>
            <a:lin ang="5400000" scaled="1"/>
          </a:gra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0034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58F08C-E145-410B-B71F-F971408D4F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656FDB8-E599-4E21-8C4B-B6B18B8B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1EEDDA4-2C6D-4AEE-A2CD-B6768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168" y="1238477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3" r:id="rId1"/>
    <p:sldLayoutId id="2147484570" r:id="rId2"/>
    <p:sldLayoutId id="2147484573" r:id="rId3"/>
    <p:sldLayoutId id="2147484572" r:id="rId4"/>
    <p:sldLayoutId id="2147484574" r:id="rId5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58F08C-E145-410B-B71F-F971408D4FA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656FDB8-E599-4E21-8C4B-B6B18B8B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1EEDDA4-2C6D-4AEE-A2CD-B6768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168" y="1238477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" name="Picture 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2254F93-4B39-5570-4C5F-B4AF5759D9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89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6" r:id="rId1"/>
    <p:sldLayoutId id="2147484577" r:id="rId2"/>
    <p:sldLayoutId id="2147484578" r:id="rId3"/>
    <p:sldLayoutId id="2147484579" r:id="rId4"/>
    <p:sldLayoutId id="2147484580" r:id="rId5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5" pos="1349" userDrawn="1">
          <p15:clr>
            <a:srgbClr val="C35EA4"/>
          </p15:clr>
        </p15:guide>
        <p15:guide id="56" pos="1528" userDrawn="1">
          <p15:clr>
            <a:srgbClr val="C35EA4"/>
          </p15:clr>
        </p15:guide>
        <p15:guide id="57" pos="2621" userDrawn="1">
          <p15:clr>
            <a:srgbClr val="C35EA4"/>
          </p15:clr>
        </p15:guide>
        <p15:guide id="58" pos="2765" userDrawn="1">
          <p15:clr>
            <a:srgbClr val="C35EA4"/>
          </p15:clr>
        </p15:guide>
        <p15:guide id="59" pos="3854" userDrawn="1">
          <p15:clr>
            <a:srgbClr val="C35EA4"/>
          </p15:clr>
        </p15:guide>
        <p15:guide id="60" pos="4003" userDrawn="1">
          <p15:clr>
            <a:srgbClr val="C35EA4"/>
          </p15:clr>
        </p15:guide>
        <p15:guide id="61" pos="5083" userDrawn="1">
          <p15:clr>
            <a:srgbClr val="C35EA4"/>
          </p15:clr>
        </p15:guide>
        <p15:guide id="62" pos="5230" userDrawn="1">
          <p15:clr>
            <a:srgbClr val="C35EA4"/>
          </p15:clr>
        </p15:guide>
        <p15:guide id="63" pos="6323" userDrawn="1">
          <p15:clr>
            <a:srgbClr val="C35EA4"/>
          </p15:clr>
        </p15:guide>
        <p15:guide id="64" pos="6469" userDrawn="1">
          <p15:clr>
            <a:srgbClr val="C35EA4"/>
          </p15:clr>
        </p15:guide>
        <p15:guide id="65" pos="293" userDrawn="1">
          <p15:clr>
            <a:srgbClr val="F26B43"/>
          </p15:clr>
        </p15:guide>
        <p15:guide id="66" pos="7565" userDrawn="1">
          <p15:clr>
            <a:srgbClr val="F26B43"/>
          </p15:clr>
        </p15:guide>
        <p15:guide id="67" orient="horz" pos="751" userDrawn="1">
          <p15:clr>
            <a:srgbClr val="5ACBF0"/>
          </p15:clr>
        </p15:guide>
        <p15:guide id="68" orient="horz" pos="1387" userDrawn="1">
          <p15:clr>
            <a:srgbClr val="5ACBF0"/>
          </p15:clr>
        </p15:guide>
        <p15:guide id="69" orient="horz" pos="605" userDrawn="1">
          <p15:clr>
            <a:srgbClr val="5ACBF0"/>
          </p15:clr>
        </p15:guide>
        <p15:guide id="70" orient="horz" pos="1514" userDrawn="1">
          <p15:clr>
            <a:srgbClr val="5ACBF0"/>
          </p15:clr>
        </p15:guide>
        <p15:guide id="71" orient="horz" pos="2130" userDrawn="1">
          <p15:clr>
            <a:srgbClr val="5ACBF0"/>
          </p15:clr>
        </p15:guide>
        <p15:guide id="72" orient="horz" pos="2299" userDrawn="1">
          <p15:clr>
            <a:srgbClr val="5ACBF0"/>
          </p15:clr>
        </p15:guide>
        <p15:guide id="73" orient="horz" pos="283" userDrawn="1">
          <p15:clr>
            <a:srgbClr val="F26B43"/>
          </p15:clr>
        </p15:guide>
        <p15:guide id="74" orient="horz" pos="4120" userDrawn="1">
          <p15:clr>
            <a:srgbClr val="F26B43"/>
          </p15:clr>
        </p15:guide>
        <p15:guide id="75" orient="horz" pos="2891" userDrawn="1">
          <p15:clr>
            <a:srgbClr val="5ACBF0"/>
          </p15:clr>
        </p15:guide>
        <p15:guide id="76" orient="horz" pos="3019" userDrawn="1">
          <p15:clr>
            <a:srgbClr val="5ACBF0"/>
          </p15:clr>
        </p15:guide>
        <p15:guide id="77" orient="horz" pos="3643" userDrawn="1">
          <p15:clr>
            <a:srgbClr val="5ACBF0"/>
          </p15:clr>
        </p15:guide>
        <p15:guide id="78" orient="horz" pos="376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github.com/FabricDevCamp/FabricSolutionDeployment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sv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svg"/><Relationship Id="rId10" Type="http://schemas.openxmlformats.org/officeDocument/2006/relationships/image" Target="../media/image41.sv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3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46.svg"/><Relationship Id="rId4" Type="http://schemas.openxmlformats.org/officeDocument/2006/relationships/image" Target="../media/image4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svg"/><Relationship Id="rId7" Type="http://schemas.openxmlformats.org/officeDocument/2006/relationships/image" Target="../media/image8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4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678425" y="3259477"/>
            <a:ext cx="10330234" cy="1184940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4400" dirty="0"/>
              <a:t>Automating Fabric Solution Deployment</a:t>
            </a:r>
            <a:br>
              <a:rPr lang="en-US" sz="2400" dirty="0"/>
            </a:br>
            <a:r>
              <a:rPr lang="en-US" sz="2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Guidance and Best Practices with Multitenancy for Deploying Fabric Solutions</a:t>
            </a:r>
          </a:p>
        </p:txBody>
      </p:sp>
    </p:spTree>
    <p:extLst>
      <p:ext uri="{BB962C8B-B14F-4D97-AF65-F5344CB8AC3E}">
        <p14:creationId xmlns:p14="http://schemas.microsoft.com/office/powerpoint/2010/main" val="30801073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69A3D-8459-5406-AC39-7AE65AD16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 Item Definition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4125E-91F8-4E44-39DF-D7A694651D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92935"/>
          </a:xfrm>
        </p:spPr>
        <p:txBody>
          <a:bodyPr/>
          <a:lstStyle/>
          <a:p>
            <a:r>
              <a:rPr lang="en-US" dirty="0"/>
              <a:t>Item definition for reports supported in two different formats</a:t>
            </a:r>
          </a:p>
          <a:p>
            <a:pPr lvl="1"/>
            <a:r>
              <a:rPr lang="en-US" dirty="0"/>
              <a:t>Item definition files include </a:t>
            </a:r>
            <a:r>
              <a:rPr lang="en-US" sz="1800" b="1" dirty="0">
                <a:solidFill>
                  <a:srgbClr val="6C0000"/>
                </a:solidFill>
              </a:rPr>
              <a:t>definition.pbir</a:t>
            </a:r>
            <a:r>
              <a:rPr lang="en-US" dirty="0"/>
              <a:t> which used to bind report to semantic model Id</a:t>
            </a:r>
          </a:p>
          <a:p>
            <a:pPr lvl="1"/>
            <a:r>
              <a:rPr lang="en-US" dirty="0"/>
              <a:t>Default format (</a:t>
            </a:r>
            <a:r>
              <a:rPr lang="en-US" sz="1800" b="1" dirty="0" err="1">
                <a:solidFill>
                  <a:srgbClr val="6C0000"/>
                </a:solidFill>
              </a:rPr>
              <a:t>PBIR</a:t>
            </a:r>
            <a:r>
              <a:rPr lang="en-US" sz="1800" b="1" dirty="0">
                <a:solidFill>
                  <a:srgbClr val="6C0000"/>
                </a:solidFill>
              </a:rPr>
              <a:t>-Legacy</a:t>
            </a:r>
            <a:r>
              <a:rPr lang="en-US" dirty="0"/>
              <a:t>) based on report layout defined in single file named </a:t>
            </a:r>
            <a:r>
              <a:rPr lang="en-US" sz="1800" b="1" dirty="0">
                <a:solidFill>
                  <a:srgbClr val="6C0000"/>
                </a:solidFill>
              </a:rPr>
              <a:t>report.json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New format (</a:t>
            </a:r>
            <a:r>
              <a:rPr lang="en-US" sz="1800" b="1" dirty="0" err="1">
                <a:solidFill>
                  <a:srgbClr val="8A0000"/>
                </a:solidFill>
              </a:rPr>
              <a:t>PBIR</a:t>
            </a:r>
            <a:r>
              <a:rPr lang="en-US" dirty="0"/>
              <a:t>) in public preview splits report definition into multiple files.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. and definition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3BE9D9-CF32-555B-C65D-7D1AF51D5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785" y="3049735"/>
            <a:ext cx="2676899" cy="19243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E2981C-6385-F7BA-B86A-D49AD60E1A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7514"/>
          <a:stretch/>
        </p:blipFill>
        <p:spPr>
          <a:xfrm>
            <a:off x="7959850" y="3049735"/>
            <a:ext cx="3335832" cy="2170443"/>
          </a:xfrm>
          <a:prstGeom prst="rect">
            <a:avLst/>
          </a:prstGeom>
          <a:ln>
            <a:solidFill>
              <a:srgbClr val="6C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4EFAAF-19CA-C5F8-DEFB-E56AD49891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2439" y="3049735"/>
            <a:ext cx="3474656" cy="1487587"/>
          </a:xfrm>
          <a:prstGeom prst="rect">
            <a:avLst/>
          </a:prstGeom>
          <a:ln>
            <a:solidFill>
              <a:srgbClr val="6C0000"/>
            </a:solidFill>
          </a:ln>
        </p:spPr>
      </p:pic>
    </p:spTree>
    <p:extLst>
      <p:ext uri="{BB962C8B-B14F-4D97-AF65-F5344CB8AC3E}">
        <p14:creationId xmlns:p14="http://schemas.microsoft.com/office/powerpoint/2010/main" val="85343285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A3F83-F2B8-65AC-072B-8461AE0CB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70332-6580-4A25-BA24-C73AA3A3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with Fabric Item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4DF6D-EEA5-656F-31D0-0897E19DE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Fabric items can be created and updated using </a:t>
            </a:r>
            <a:r>
              <a:rPr lang="en-US" sz="2000" b="1" dirty="0">
                <a:solidFill>
                  <a:srgbClr val="6C0000"/>
                </a:solidFill>
              </a:rPr>
              <a:t>item definitions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You can pass item definition when calling </a:t>
            </a:r>
            <a:r>
              <a:rPr lang="en-US" sz="1800" b="1" dirty="0">
                <a:solidFill>
                  <a:srgbClr val="6C0000"/>
                </a:solidFill>
              </a:rPr>
              <a:t>Create Item</a:t>
            </a:r>
            <a:r>
              <a:rPr lang="en-US" dirty="0"/>
              <a:t> API</a:t>
            </a:r>
          </a:p>
          <a:p>
            <a:pPr lvl="1"/>
            <a:r>
              <a:rPr lang="en-US" dirty="0"/>
              <a:t>You can modify existing workspace item by calling </a:t>
            </a:r>
            <a:r>
              <a:rPr lang="en-US" sz="1800" b="1" dirty="0">
                <a:solidFill>
                  <a:srgbClr val="6C0000"/>
                </a:solidFill>
              </a:rPr>
              <a:t>Update Item Definition</a:t>
            </a:r>
            <a:r>
              <a:rPr lang="en-US" dirty="0"/>
              <a:t> passing item definition</a:t>
            </a:r>
          </a:p>
          <a:p>
            <a:pPr lvl="1"/>
            <a:r>
              <a:rPr lang="en-US" dirty="0"/>
              <a:t>You can retrieve item definition for existing workspace item by calling </a:t>
            </a:r>
            <a:r>
              <a:rPr lang="en-US" sz="1800" b="1" dirty="0">
                <a:solidFill>
                  <a:srgbClr val="6C0000"/>
                </a:solidFill>
              </a:rPr>
              <a:t>Get Item Definition</a:t>
            </a:r>
            <a:endParaRPr lang="en-US" b="1" dirty="0">
              <a:solidFill>
                <a:srgbClr val="6C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3E8D36-3687-F8EF-284F-2A71BC46B435}"/>
              </a:ext>
            </a:extLst>
          </p:cNvPr>
          <p:cNvSpPr/>
          <p:nvPr/>
        </p:nvSpPr>
        <p:spPr bwMode="auto">
          <a:xfrm>
            <a:off x="1391387" y="2948709"/>
            <a:ext cx="2028629" cy="330970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Your 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8B581A-422D-FA47-DD41-99FBF06BFE4A}"/>
              </a:ext>
            </a:extLst>
          </p:cNvPr>
          <p:cNvSpPr/>
          <p:nvPr/>
        </p:nvSpPr>
        <p:spPr bwMode="auto">
          <a:xfrm>
            <a:off x="8108730" y="2949690"/>
            <a:ext cx="2028629" cy="33097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Fabric REST APIs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C4AB81-FCBD-B733-4582-F3871DA55445}"/>
              </a:ext>
            </a:extLst>
          </p:cNvPr>
          <p:cNvGrpSpPr/>
          <p:nvPr/>
        </p:nvGrpSpPr>
        <p:grpSpPr>
          <a:xfrm>
            <a:off x="3669486" y="3234265"/>
            <a:ext cx="4152068" cy="709723"/>
            <a:chOff x="4067606" y="3723515"/>
            <a:chExt cx="4152068" cy="709723"/>
          </a:xfrm>
        </p:grpSpPr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C806F671-D9E1-A7ED-1797-9460BF1B5547}"/>
                </a:ext>
              </a:extLst>
            </p:cNvPr>
            <p:cNvSpPr/>
            <p:nvPr/>
          </p:nvSpPr>
          <p:spPr bwMode="auto">
            <a:xfrm>
              <a:off x="5300058" y="3810990"/>
              <a:ext cx="2919616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POST - Create Item</a:t>
              </a: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71E4E4F-0C2F-75A9-03F1-E895D07280A4}"/>
                </a:ext>
              </a:extLst>
            </p:cNvPr>
            <p:cNvSpPr/>
            <p:nvPr/>
          </p:nvSpPr>
          <p:spPr bwMode="auto">
            <a:xfrm>
              <a:off x="4067606" y="3723515"/>
              <a:ext cx="1232452" cy="70972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E36C3A-7AC8-B9A0-B760-03D28F383C54}"/>
              </a:ext>
            </a:extLst>
          </p:cNvPr>
          <p:cNvGrpSpPr/>
          <p:nvPr/>
        </p:nvGrpSpPr>
        <p:grpSpPr>
          <a:xfrm>
            <a:off x="3707192" y="4237293"/>
            <a:ext cx="4114363" cy="709723"/>
            <a:chOff x="4174871" y="6073182"/>
            <a:chExt cx="4114363" cy="709723"/>
          </a:xfrm>
        </p:grpSpPr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39D28012-1647-AD4D-44E5-ADCBB381BDDA}"/>
                </a:ext>
              </a:extLst>
            </p:cNvPr>
            <p:cNvSpPr/>
            <p:nvPr/>
          </p:nvSpPr>
          <p:spPr bwMode="auto">
            <a:xfrm>
              <a:off x="5454458" y="6150072"/>
              <a:ext cx="2834776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POST - Update Item Definition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010F40DC-4488-12DF-2F96-234FF6A2FA46}"/>
                </a:ext>
              </a:extLst>
            </p:cNvPr>
            <p:cNvSpPr/>
            <p:nvPr/>
          </p:nvSpPr>
          <p:spPr bwMode="auto">
            <a:xfrm>
              <a:off x="4174871" y="6073182"/>
              <a:ext cx="1232452" cy="70972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8605B4C-C2EF-CBF3-9D1A-66221458A6E1}"/>
              </a:ext>
            </a:extLst>
          </p:cNvPr>
          <p:cNvGrpSpPr/>
          <p:nvPr/>
        </p:nvGrpSpPr>
        <p:grpSpPr>
          <a:xfrm>
            <a:off x="3678946" y="5240321"/>
            <a:ext cx="4142605" cy="709723"/>
            <a:chOff x="3840332" y="4643605"/>
            <a:chExt cx="4049787" cy="709723"/>
          </a:xfrm>
        </p:grpSpPr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94B58AF6-97BE-542C-5558-59458A02A6E5}"/>
                </a:ext>
              </a:extLst>
            </p:cNvPr>
            <p:cNvSpPr/>
            <p:nvPr/>
          </p:nvSpPr>
          <p:spPr bwMode="auto">
            <a:xfrm flipH="1">
              <a:off x="5118857" y="4720495"/>
              <a:ext cx="2771262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POST - Get Item Definition</a:t>
              </a: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BDB3E14-87C3-1A74-ED59-1684CC0FFDE2}"/>
                </a:ext>
              </a:extLst>
            </p:cNvPr>
            <p:cNvSpPr/>
            <p:nvPr/>
          </p:nvSpPr>
          <p:spPr bwMode="auto">
            <a:xfrm>
              <a:off x="3840332" y="4643605"/>
              <a:ext cx="1232452" cy="70972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914754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A9390-9BE6-9945-2A20-A26702ED8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bg1"/>
                </a:solidFill>
              </a:rPr>
              <a:t>FabricSolutionDeployment</a:t>
            </a:r>
            <a:r>
              <a:rPr lang="en-US" dirty="0"/>
              <a:t> Developer Sample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CBA33-7668-A2BE-0CAF-402D11DAE9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Sample application demonstrating how to implement solution deployment workflows</a:t>
            </a:r>
          </a:p>
          <a:p>
            <a:pPr lvl="1"/>
            <a:r>
              <a:rPr lang="en-US" dirty="0"/>
              <a:t>Created as a .NET 8 console application using the Fabric REST API .NET SDK</a:t>
            </a:r>
          </a:p>
          <a:p>
            <a:pPr lvl="1"/>
            <a:r>
              <a:rPr lang="en-US" dirty="0"/>
              <a:t>Provides easy learning path for developers to download project and get up and running</a:t>
            </a:r>
          </a:p>
          <a:p>
            <a:pPr lvl="1"/>
            <a:r>
              <a:rPr lang="en-US" b="1" dirty="0">
                <a:solidFill>
                  <a:srgbClr val="6C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https://github.com/FabricDevCamp/FabricSolutionDeployment</a:t>
            </a:r>
            <a:r>
              <a:rPr lang="en-US" b="1" dirty="0">
                <a:solidFill>
                  <a:srgbClr val="6C0000"/>
                </a:solidFill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EA9D96-FFF6-CCCD-F8F4-E88352379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331" y="3009237"/>
            <a:ext cx="5267463" cy="3355948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99BCCF-46E3-58F8-5529-DD9E2907B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964" y="3009237"/>
            <a:ext cx="3189287" cy="335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66442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DB372-20C4-F3FB-1CBF-BD0E03C6D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D32026EA-527C-F2A8-3314-DBBFB0321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Power BI Solution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DEBC61-53F2-A506-B54B-B7EDE51536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062377"/>
          </a:xfrm>
        </p:spPr>
        <p:txBody>
          <a:bodyPr/>
          <a:lstStyle/>
          <a:p>
            <a:r>
              <a:rPr lang="en-US" dirty="0"/>
              <a:t>Deployment steps with the Fabric REST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workspace (assign capacity, add role assignments)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imported semantic model using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connection for semantic model using </a:t>
            </a:r>
            <a:r>
              <a:rPr lang="en-US" sz="1800" b="1" dirty="0">
                <a:solidFill>
                  <a:srgbClr val="8A0000"/>
                </a:solidFill>
              </a:rPr>
              <a:t>Create Connection</a:t>
            </a:r>
            <a:r>
              <a:rPr lang="en-US" dirty="0"/>
              <a:t>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Bind semantic model to connection using </a:t>
            </a:r>
            <a:r>
              <a:rPr lang="en-US" sz="1800" b="1" dirty="0">
                <a:solidFill>
                  <a:srgbClr val="8A0000"/>
                </a:solidFill>
              </a:rPr>
              <a:t>Datasets - Bind To Gateway In Group</a:t>
            </a:r>
            <a:r>
              <a:rPr lang="en-US" dirty="0"/>
              <a:t>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Refresh imported semantic model using </a:t>
            </a:r>
            <a:r>
              <a:rPr lang="en-US" sz="1800" b="1" dirty="0">
                <a:solidFill>
                  <a:srgbClr val="8A0000"/>
                </a:solidFill>
              </a:rPr>
              <a:t>Datasets - Refresh Dataset In Group</a:t>
            </a:r>
            <a:r>
              <a:rPr lang="en-US" dirty="0"/>
              <a:t>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report which is bound to semantic model using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</a:t>
            </a:r>
          </a:p>
          <a:p>
            <a:pPr lvl="1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12E516-1583-2904-4797-916BB878B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620" y="4105728"/>
            <a:ext cx="6469841" cy="24558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FC4E8B-9190-7A37-814A-28D7862B7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804" y="4105728"/>
            <a:ext cx="3771365" cy="23456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9045453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81B44D-71A8-F528-8EFE-9CD9FC462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46F57199-E3BF-33D0-88C8-3E91DBFB1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Notebook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74700-8A67-1596-B96B-18DD1E3C04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585597"/>
          </a:xfrm>
        </p:spPr>
        <p:txBody>
          <a:bodyPr/>
          <a:lstStyle/>
          <a:p>
            <a:r>
              <a:rPr lang="en-US" dirty="0"/>
              <a:t>Deployment steps with the Fabric REST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workspace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lakehouse using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 (lakehouse does not currently support item definition)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notebook which is bound to lakehouse using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Run notebook using </a:t>
            </a:r>
            <a:r>
              <a:rPr lang="en-US" sz="1800" b="1" dirty="0">
                <a:solidFill>
                  <a:srgbClr val="8A0000"/>
                </a:solidFill>
              </a:rPr>
              <a:t>Job Scheduler - Run On Demand Item Job</a:t>
            </a:r>
            <a:r>
              <a:rPr lang="en-US" dirty="0"/>
              <a:t>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DirectLake semantic model on top of lakehouse tables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connection to lakehouse SQL endpoint and bind it to DirectLake semantic model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report which is bound to semantic model using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C067D1-F157-7F3D-E655-5326C2EF9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665" y="4417189"/>
            <a:ext cx="2773339" cy="22485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C5955AF-E221-5D2D-B4FF-91E03AE3A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581" y="4417189"/>
            <a:ext cx="5154631" cy="248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29358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6A6CD-3F02-213F-443A-D14BF28AB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0A7C87-5264-17FC-9AAB-43D5C801601F}"/>
              </a:ext>
            </a:extLst>
          </p:cNvPr>
          <p:cNvSpPr/>
          <p:nvPr/>
        </p:nvSpPr>
        <p:spPr>
          <a:xfrm>
            <a:off x="1099476" y="2934050"/>
            <a:ext cx="10237521" cy="3522526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3152" bIns="91440" rtlCol="0" anchor="b"/>
          <a:lstStyle/>
          <a:p>
            <a:pPr algn="ctr"/>
            <a:r>
              <a:rPr lang="en-US" sz="1100" b="1" dirty="0">
                <a:solidFill>
                  <a:schemeClr val="bg2">
                    <a:lumMod val="65000"/>
                  </a:schemeClr>
                </a:solidFill>
              </a:rPr>
              <a:t>Customer Tenant Workspace</a:t>
            </a:r>
          </a:p>
        </p:txBody>
      </p:sp>
      <p:sp>
        <p:nvSpPr>
          <p:cNvPr id="58" name="Title 57">
            <a:extLst>
              <a:ext uri="{FF2B5EF4-FFF2-40B4-BE49-F238E27FC236}">
                <a16:creationId xmlns:a16="http://schemas.microsoft.com/office/drawing/2014/main" id="{27159CCE-23E8-2926-D99F-47ADD143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Spark Jobs to Create Lakehouse Tables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422B05-3D23-7994-7A2D-EF5C2445DA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Fabric provides Spark runtime </a:t>
            </a:r>
          </a:p>
          <a:p>
            <a:pPr lvl="1"/>
            <a:r>
              <a:rPr lang="en-US" dirty="0"/>
              <a:t>Notebooks contain python code commonly used to ingest data files and build tables</a:t>
            </a:r>
          </a:p>
          <a:p>
            <a:pPr lvl="1"/>
            <a:r>
              <a:rPr lang="en-US" dirty="0"/>
              <a:t>Common practice to follow medallion architectures (bronze&gt;silver&gt;gold)</a:t>
            </a:r>
          </a:p>
          <a:p>
            <a:pPr lvl="1"/>
            <a:r>
              <a:rPr lang="en-US" dirty="0"/>
              <a:t>Fabric REST APIs provide Job Scheduler to run notebook and monitor its execution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EFD6753-46F1-8830-152F-42F7E1FE1701}"/>
              </a:ext>
            </a:extLst>
          </p:cNvPr>
          <p:cNvGrpSpPr/>
          <p:nvPr/>
        </p:nvGrpSpPr>
        <p:grpSpPr>
          <a:xfrm>
            <a:off x="2609146" y="3118354"/>
            <a:ext cx="8542278" cy="2996222"/>
            <a:chOff x="3473844" y="3437537"/>
            <a:chExt cx="5216716" cy="221692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7CFB7-C3A2-BA94-4871-92F20E3009B0}"/>
                </a:ext>
              </a:extLst>
            </p:cNvPr>
            <p:cNvSpPr/>
            <p:nvPr/>
          </p:nvSpPr>
          <p:spPr bwMode="auto">
            <a:xfrm>
              <a:off x="3473844" y="3437537"/>
              <a:ext cx="5216716" cy="22169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Lakehouse</a:t>
              </a:r>
              <a:endPara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D586CA42-5A16-CD5E-E184-0DD11E130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12108" y="3487724"/>
              <a:ext cx="153204" cy="15799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CCA5F40-88FE-DF68-17CF-0F2B8FD49AE0}"/>
              </a:ext>
            </a:extLst>
          </p:cNvPr>
          <p:cNvGrpSpPr/>
          <p:nvPr/>
        </p:nvGrpSpPr>
        <p:grpSpPr>
          <a:xfrm>
            <a:off x="1398343" y="4030823"/>
            <a:ext cx="836245" cy="836245"/>
            <a:chOff x="8784735" y="3154246"/>
            <a:chExt cx="640918" cy="64091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31009A8-2A99-5849-2258-51B4593D0B8C}"/>
                </a:ext>
              </a:extLst>
            </p:cNvPr>
            <p:cNvSpPr/>
            <p:nvPr/>
          </p:nvSpPr>
          <p:spPr bwMode="auto">
            <a:xfrm>
              <a:off x="8784735" y="3154246"/>
              <a:ext cx="640918" cy="6409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D93F1545-25BD-1E41-1B92-26CCEF667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882130" y="3340445"/>
              <a:ext cx="427279" cy="44063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505B5EE-5CE0-87AF-5936-7812AED161D8}"/>
                </a:ext>
              </a:extLst>
            </p:cNvPr>
            <p:cNvSpPr txBox="1"/>
            <p:nvPr/>
          </p:nvSpPr>
          <p:spPr>
            <a:xfrm>
              <a:off x="8784735" y="3154246"/>
              <a:ext cx="640918" cy="165623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lIns="182880" tIns="146304" rIns="182880" bIns="146304" rtlCol="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b="1" dirty="0">
                  <a:solidFill>
                    <a:schemeClr val="bg1"/>
                  </a:solidFill>
                </a:rPr>
                <a:t>notebook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B06626F-7318-E2FF-5A33-192F780E6504}"/>
              </a:ext>
            </a:extLst>
          </p:cNvPr>
          <p:cNvGrpSpPr/>
          <p:nvPr/>
        </p:nvGrpSpPr>
        <p:grpSpPr>
          <a:xfrm>
            <a:off x="2152627" y="3528183"/>
            <a:ext cx="3374581" cy="2404181"/>
            <a:chOff x="3006736" y="3719834"/>
            <a:chExt cx="3374581" cy="2404181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EF088F3-6227-3E4B-9726-65ABA2E2716E}"/>
                </a:ext>
              </a:extLst>
            </p:cNvPr>
            <p:cNvSpPr/>
            <p:nvPr/>
          </p:nvSpPr>
          <p:spPr bwMode="auto">
            <a:xfrm>
              <a:off x="3719142" y="3719834"/>
              <a:ext cx="2662175" cy="2404181"/>
            </a:xfrm>
            <a:prstGeom prst="rect">
              <a:avLst/>
            </a:prstGeom>
            <a:solidFill>
              <a:srgbClr val="CD7F32">
                <a:alpha val="50196"/>
              </a:srgbClr>
            </a:solidFill>
            <a:ln w="317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bronze layer</a:t>
              </a: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1556FA0D-0F42-A6C8-90DB-0CAD33FC2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14064" y="4004135"/>
              <a:ext cx="1573868" cy="1607959"/>
            </a:xfrm>
            <a:prstGeom prst="rect">
              <a:avLst/>
            </a:prstGeom>
          </p:spPr>
        </p:pic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CDF9E55-1867-8722-81A0-EBB38DE51F3D}"/>
                </a:ext>
              </a:extLst>
            </p:cNvPr>
            <p:cNvGrpSpPr/>
            <p:nvPr/>
          </p:nvGrpSpPr>
          <p:grpSpPr>
            <a:xfrm>
              <a:off x="3006736" y="4527640"/>
              <a:ext cx="1300806" cy="448836"/>
              <a:chOff x="163597" y="3646301"/>
              <a:chExt cx="1300806" cy="448836"/>
            </a:xfrm>
          </p:grpSpPr>
          <p:sp>
            <p:nvSpPr>
              <p:cNvPr id="46" name="Arrow: Right 45">
                <a:extLst>
                  <a:ext uri="{FF2B5EF4-FFF2-40B4-BE49-F238E27FC236}">
                    <a16:creationId xmlns:a16="http://schemas.microsoft.com/office/drawing/2014/main" id="{9A7AAB30-54D9-5F18-E6C4-D7E3F6646535}"/>
                  </a:ext>
                </a:extLst>
              </p:cNvPr>
              <p:cNvSpPr/>
              <p:nvPr/>
            </p:nvSpPr>
            <p:spPr bwMode="auto">
              <a:xfrm>
                <a:off x="163597" y="3646301"/>
                <a:ext cx="1300806" cy="448836"/>
              </a:xfrm>
              <a:prstGeom prst="rightArrow">
                <a:avLst>
                  <a:gd name="adj1" fmla="val 76034"/>
                  <a:gd name="adj2" fmla="val 50000"/>
                </a:avLst>
              </a:prstGeom>
              <a:solidFill>
                <a:srgbClr val="8A0000"/>
              </a:solidFill>
              <a:ln w="19050">
                <a:solidFill>
                  <a:srgbClr val="8A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rPr>
                  <a:t>Spark job</a:t>
                </a:r>
              </a:p>
            </p:txBody>
          </p:sp>
          <p:pic>
            <p:nvPicPr>
              <p:cNvPr id="49" name="Graphic 48">
                <a:extLst>
                  <a:ext uri="{FF2B5EF4-FFF2-40B4-BE49-F238E27FC236}">
                    <a16:creationId xmlns:a16="http://schemas.microsoft.com/office/drawing/2014/main" id="{3AE24EBC-9716-CCEE-1C71-CEA19FFFF5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92843" y="3696367"/>
                <a:ext cx="318434" cy="328385"/>
              </a:xfrm>
              <a:prstGeom prst="rect">
                <a:avLst/>
              </a:prstGeom>
            </p:spPr>
          </p:pic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6182E5B-C7C5-6093-D960-DE903CE73F56}"/>
              </a:ext>
            </a:extLst>
          </p:cNvPr>
          <p:cNvGrpSpPr/>
          <p:nvPr/>
        </p:nvGrpSpPr>
        <p:grpSpPr>
          <a:xfrm>
            <a:off x="1403410" y="3156547"/>
            <a:ext cx="778464" cy="699287"/>
            <a:chOff x="2264921" y="3600796"/>
            <a:chExt cx="637374" cy="641339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912B1FA-0BE3-F553-ACD6-85335E91A67C}"/>
                </a:ext>
              </a:extLst>
            </p:cNvPr>
            <p:cNvGrpSpPr/>
            <p:nvPr/>
          </p:nvGrpSpPr>
          <p:grpSpPr>
            <a:xfrm>
              <a:off x="2272180" y="3601217"/>
              <a:ext cx="630115" cy="640918"/>
              <a:chOff x="2272180" y="3601217"/>
              <a:chExt cx="630115" cy="640918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15D71401-99FE-D6EE-D761-1148EB0E546F}"/>
                  </a:ext>
                </a:extLst>
              </p:cNvPr>
              <p:cNvSpPr/>
              <p:nvPr/>
            </p:nvSpPr>
            <p:spPr bwMode="auto">
              <a:xfrm>
                <a:off x="2272180" y="3601217"/>
                <a:ext cx="630115" cy="64091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b="1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6" name="Graphic 15">
                <a:extLst>
                  <a:ext uri="{FF2B5EF4-FFF2-40B4-BE49-F238E27FC236}">
                    <a16:creationId xmlns:a16="http://schemas.microsoft.com/office/drawing/2014/main" id="{830D7197-2F79-0586-74B8-6716BE3FDE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2339260" y="3753322"/>
                <a:ext cx="481584" cy="481584"/>
              </a:xfrm>
              <a:prstGeom prst="rect">
                <a:avLst/>
              </a:prstGeom>
            </p:spPr>
          </p:pic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8612C95-148F-E35B-CB65-5D71E3A1C3DD}"/>
                </a:ext>
              </a:extLst>
            </p:cNvPr>
            <p:cNvSpPr txBox="1"/>
            <p:nvPr/>
          </p:nvSpPr>
          <p:spPr>
            <a:xfrm>
              <a:off x="2264921" y="3600796"/>
              <a:ext cx="630115" cy="141130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lIns="182880" tIns="146304" rIns="182880" bIns="146304" rtlCol="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b="1" dirty="0">
                  <a:solidFill>
                    <a:schemeClr val="bg1"/>
                  </a:solidFill>
                </a:rPr>
                <a:t>Environment</a:t>
              </a:r>
              <a:endParaRPr lang="en-US" sz="105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1D6FD6A-76FA-9282-154D-F72CCCED6A95}"/>
              </a:ext>
            </a:extLst>
          </p:cNvPr>
          <p:cNvGrpSpPr/>
          <p:nvPr/>
        </p:nvGrpSpPr>
        <p:grpSpPr>
          <a:xfrm>
            <a:off x="4664236" y="3524128"/>
            <a:ext cx="3555415" cy="2412126"/>
            <a:chOff x="5518345" y="3715779"/>
            <a:chExt cx="3555415" cy="241212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E808D2D-453F-3EFB-E084-56C2665E6450}"/>
                </a:ext>
              </a:extLst>
            </p:cNvPr>
            <p:cNvSpPr/>
            <p:nvPr/>
          </p:nvSpPr>
          <p:spPr bwMode="auto">
            <a:xfrm>
              <a:off x="6365098" y="3715779"/>
              <a:ext cx="2708662" cy="2412126"/>
            </a:xfrm>
            <a:prstGeom prst="rect">
              <a:avLst/>
            </a:prstGeom>
            <a:solidFill>
              <a:srgbClr val="C0C0C0">
                <a:alpha val="50196"/>
              </a:srgbClr>
            </a:solidFill>
            <a:ln w="317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silver layer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11739C6-FDC2-6D89-CBED-065087CACB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r="4635"/>
            <a:stretch/>
          </p:blipFill>
          <p:spPr>
            <a:xfrm>
              <a:off x="6637335" y="4048579"/>
              <a:ext cx="2187496" cy="160795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C3A8791F-9693-2835-B15E-BFFFD82C9A21}"/>
                </a:ext>
              </a:extLst>
            </p:cNvPr>
            <p:cNvGrpSpPr/>
            <p:nvPr/>
          </p:nvGrpSpPr>
          <p:grpSpPr>
            <a:xfrm>
              <a:off x="5518345" y="4532845"/>
              <a:ext cx="1300806" cy="448836"/>
              <a:chOff x="163597" y="3646301"/>
              <a:chExt cx="1300806" cy="448836"/>
            </a:xfrm>
          </p:grpSpPr>
          <p:sp>
            <p:nvSpPr>
              <p:cNvPr id="70" name="Arrow: Right 69">
                <a:extLst>
                  <a:ext uri="{FF2B5EF4-FFF2-40B4-BE49-F238E27FC236}">
                    <a16:creationId xmlns:a16="http://schemas.microsoft.com/office/drawing/2014/main" id="{F5BE8827-9AC4-0DC8-D67E-84E55BA52F64}"/>
                  </a:ext>
                </a:extLst>
              </p:cNvPr>
              <p:cNvSpPr/>
              <p:nvPr/>
            </p:nvSpPr>
            <p:spPr bwMode="auto">
              <a:xfrm>
                <a:off x="163597" y="3646301"/>
                <a:ext cx="1300806" cy="448836"/>
              </a:xfrm>
              <a:prstGeom prst="rightArrow">
                <a:avLst>
                  <a:gd name="adj1" fmla="val 76034"/>
                  <a:gd name="adj2" fmla="val 50000"/>
                </a:avLst>
              </a:prstGeom>
              <a:solidFill>
                <a:srgbClr val="8A0000"/>
              </a:solidFill>
              <a:ln w="19050">
                <a:solidFill>
                  <a:srgbClr val="8A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rPr>
                  <a:t>Spark job</a:t>
                </a:r>
              </a:p>
            </p:txBody>
          </p:sp>
          <p:pic>
            <p:nvPicPr>
              <p:cNvPr id="71" name="Graphic 70">
                <a:extLst>
                  <a:ext uri="{FF2B5EF4-FFF2-40B4-BE49-F238E27FC236}">
                    <a16:creationId xmlns:a16="http://schemas.microsoft.com/office/drawing/2014/main" id="{7A0DB650-C51D-15F6-7AE0-DB625FE467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92843" y="3696367"/>
                <a:ext cx="318434" cy="328385"/>
              </a:xfrm>
              <a:prstGeom prst="rect">
                <a:avLst/>
              </a:prstGeom>
            </p:spPr>
          </p:pic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DD39961-4C2A-3505-AC58-BC0A14C6A50B}"/>
              </a:ext>
            </a:extLst>
          </p:cNvPr>
          <p:cNvGrpSpPr/>
          <p:nvPr/>
        </p:nvGrpSpPr>
        <p:grpSpPr>
          <a:xfrm>
            <a:off x="7569248" y="3524128"/>
            <a:ext cx="3328282" cy="2404181"/>
            <a:chOff x="8423357" y="3715779"/>
            <a:chExt cx="3328282" cy="2404181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C00B29A-7A9B-B8C7-42F9-F76D775D5FEE}"/>
                </a:ext>
              </a:extLst>
            </p:cNvPr>
            <p:cNvSpPr/>
            <p:nvPr/>
          </p:nvSpPr>
          <p:spPr bwMode="auto">
            <a:xfrm>
              <a:off x="9042977" y="3715779"/>
              <a:ext cx="2708662" cy="2404181"/>
            </a:xfrm>
            <a:prstGeom prst="rect">
              <a:avLst/>
            </a:prstGeom>
            <a:solidFill>
              <a:srgbClr val="DAA520">
                <a:alpha val="50196"/>
              </a:srgbClr>
            </a:solidFill>
            <a:ln w="317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gold layer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35C6E7D-99D5-896C-77FC-14841752D0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r="19711"/>
            <a:stretch/>
          </p:blipFill>
          <p:spPr>
            <a:xfrm>
              <a:off x="9519243" y="4047485"/>
              <a:ext cx="1645882" cy="155461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D73FAA01-98F5-34FB-1D5A-EDC329D0229B}"/>
                </a:ext>
              </a:extLst>
            </p:cNvPr>
            <p:cNvGrpSpPr/>
            <p:nvPr/>
          </p:nvGrpSpPr>
          <p:grpSpPr>
            <a:xfrm>
              <a:off x="8423357" y="4569755"/>
              <a:ext cx="1300806" cy="448836"/>
              <a:chOff x="163597" y="3646301"/>
              <a:chExt cx="1300806" cy="448836"/>
            </a:xfrm>
          </p:grpSpPr>
          <p:sp>
            <p:nvSpPr>
              <p:cNvPr id="73" name="Arrow: Right 72">
                <a:extLst>
                  <a:ext uri="{FF2B5EF4-FFF2-40B4-BE49-F238E27FC236}">
                    <a16:creationId xmlns:a16="http://schemas.microsoft.com/office/drawing/2014/main" id="{16E94B09-8548-80FB-CD4F-A3C059A78F7B}"/>
                  </a:ext>
                </a:extLst>
              </p:cNvPr>
              <p:cNvSpPr/>
              <p:nvPr/>
            </p:nvSpPr>
            <p:spPr bwMode="auto">
              <a:xfrm>
                <a:off x="163597" y="3646301"/>
                <a:ext cx="1300806" cy="448836"/>
              </a:xfrm>
              <a:prstGeom prst="rightArrow">
                <a:avLst>
                  <a:gd name="adj1" fmla="val 76034"/>
                  <a:gd name="adj2" fmla="val 50000"/>
                </a:avLst>
              </a:prstGeom>
              <a:solidFill>
                <a:srgbClr val="8A0000"/>
              </a:solidFill>
              <a:ln w="19050">
                <a:solidFill>
                  <a:srgbClr val="8A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743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rPr>
                  <a:t>Spark job</a:t>
                </a:r>
              </a:p>
            </p:txBody>
          </p:sp>
          <p:pic>
            <p:nvPicPr>
              <p:cNvPr id="74" name="Graphic 73">
                <a:extLst>
                  <a:ext uri="{FF2B5EF4-FFF2-40B4-BE49-F238E27FC236}">
                    <a16:creationId xmlns:a16="http://schemas.microsoft.com/office/drawing/2014/main" id="{76FA9E4F-CB41-E7B0-7E73-D01400EA3F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92843" y="3696367"/>
                <a:ext cx="318434" cy="32838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92369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0F00-219F-381A-AC1A-CAC5077D9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DirectLake Semantic Models on Lakehouse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BDEC8A-0B52-79EE-76B6-EE67BB79E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41639"/>
          </a:xfrm>
        </p:spPr>
        <p:txBody>
          <a:bodyPr/>
          <a:lstStyle/>
          <a:p>
            <a:r>
              <a:rPr lang="en-US" dirty="0"/>
              <a:t>Creating semantic model on lakehouse tables uses </a:t>
            </a:r>
            <a:r>
              <a:rPr lang="en-US" sz="2000" b="1" dirty="0">
                <a:solidFill>
                  <a:srgbClr val="6C0000"/>
                </a:solidFill>
              </a:rPr>
              <a:t>DirectLake mode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Semantic model created by passing </a:t>
            </a:r>
            <a:r>
              <a:rPr lang="en-US" sz="2000" b="1" dirty="0">
                <a:solidFill>
                  <a:srgbClr val="6C0000"/>
                </a:solidFill>
              </a:rPr>
              <a:t>model.bim</a:t>
            </a:r>
            <a:r>
              <a:rPr lang="en-US" dirty="0">
                <a:solidFill>
                  <a:srgbClr val="6C0000"/>
                </a:solidFill>
              </a:rPr>
              <a:t> </a:t>
            </a:r>
            <a:r>
              <a:rPr lang="en-US" dirty="0"/>
              <a:t>to </a:t>
            </a:r>
            <a:r>
              <a:rPr lang="en-US" sz="2000" b="1" dirty="0">
                <a:solidFill>
                  <a:srgbClr val="6C0000"/>
                </a:solidFill>
              </a:rPr>
              <a:t>Create Item</a:t>
            </a:r>
            <a:r>
              <a:rPr lang="en-US" dirty="0">
                <a:solidFill>
                  <a:srgbClr val="6C0000"/>
                </a:solidFill>
              </a:rPr>
              <a:t> </a:t>
            </a:r>
            <a:r>
              <a:rPr lang="en-US" dirty="0"/>
              <a:t>API</a:t>
            </a:r>
          </a:p>
          <a:p>
            <a:pPr lvl="1"/>
            <a:r>
              <a:rPr lang="en-US" dirty="0"/>
              <a:t>Semantic model allow you to define relationships, measures, hierarchies, etc.</a:t>
            </a:r>
          </a:p>
          <a:p>
            <a:pPr lvl="1"/>
            <a:r>
              <a:rPr lang="en-US" sz="2000" b="1" dirty="0">
                <a:solidFill>
                  <a:srgbClr val="6C0000"/>
                </a:solidFill>
              </a:rPr>
              <a:t>CAVEAT</a:t>
            </a:r>
            <a:r>
              <a:rPr lang="en-US" dirty="0"/>
              <a:t>: DirectLake semantic models do not support many import-mode features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8CD744-B7E5-93D2-53DC-724198293E46}"/>
              </a:ext>
            </a:extLst>
          </p:cNvPr>
          <p:cNvSpPr/>
          <p:nvPr/>
        </p:nvSpPr>
        <p:spPr>
          <a:xfrm>
            <a:off x="1100528" y="3130829"/>
            <a:ext cx="8537904" cy="35945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3152" bIns="91440" rtlCol="0" anchor="b"/>
          <a:lstStyle/>
          <a:p>
            <a:pPr algn="ctr"/>
            <a:r>
              <a:rPr lang="en-US" sz="1200" b="1" dirty="0">
                <a:solidFill>
                  <a:schemeClr val="bg2">
                    <a:lumMod val="65000"/>
                  </a:schemeClr>
                </a:solidFill>
              </a:rPr>
              <a:t>Customer Tenant Workspace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02D9B7-CFE6-5C45-F1C9-41686D7CD5EB}"/>
              </a:ext>
            </a:extLst>
          </p:cNvPr>
          <p:cNvSpPr/>
          <p:nvPr/>
        </p:nvSpPr>
        <p:spPr bwMode="auto">
          <a:xfrm>
            <a:off x="4112099" y="3285636"/>
            <a:ext cx="5377874" cy="30783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Semantic Model (aka Dataset)</a:t>
            </a:r>
            <a:endParaRPr lang="en-US" sz="1100" dirty="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17D249-3E0D-60FB-8741-4C79B14349CB}"/>
              </a:ext>
            </a:extLst>
          </p:cNvPr>
          <p:cNvSpPr/>
          <p:nvPr/>
        </p:nvSpPr>
        <p:spPr bwMode="auto">
          <a:xfrm>
            <a:off x="1255065" y="3285636"/>
            <a:ext cx="2127863" cy="30783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76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Lakehouse</a:t>
            </a:r>
            <a:endParaRPr lang="en-US" sz="1100" dirty="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BDA3DB-B065-BDD7-9E77-4247800F2A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7" r="24584"/>
          <a:stretch/>
        </p:blipFill>
        <p:spPr>
          <a:xfrm>
            <a:off x="1381184" y="3672172"/>
            <a:ext cx="1835423" cy="1918630"/>
          </a:xfrm>
          <a:prstGeom prst="rect">
            <a:avLst/>
          </a:prstGeom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3B0675-041C-95D6-25F9-71F64EC8D5B9}"/>
              </a:ext>
            </a:extLst>
          </p:cNvPr>
          <p:cNvSpPr/>
          <p:nvPr/>
        </p:nvSpPr>
        <p:spPr bwMode="auto">
          <a:xfrm rot="5400000">
            <a:off x="2137534" y="4499244"/>
            <a:ext cx="3078343" cy="65113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SQL Endpoint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F13822-E06D-18B5-7D00-EB45607AA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6766" y="3657295"/>
            <a:ext cx="5200607" cy="26450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7730D280-A45F-2A35-45D2-A9D6864F01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67110" y="3309291"/>
            <a:ext cx="269979" cy="278416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D9E8570A-3807-C9FB-4146-06088B275B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11117" y="3336331"/>
            <a:ext cx="254275" cy="20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1427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C11C-A879-3223-0690-C8BA563E3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Lakehouse Properties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CDAE8-60C0-ADD1-3E2A-B569B57DFC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Retrieve lakehouse properties by executing GET request through </a:t>
            </a:r>
            <a:r>
              <a:rPr lang="en-US" sz="2000" b="1" dirty="0">
                <a:solidFill>
                  <a:srgbClr val="6C0000"/>
                </a:solidFill>
              </a:rPr>
              <a:t>/lakehouses</a:t>
            </a:r>
            <a:r>
              <a:rPr lang="en-US" dirty="0"/>
              <a:t> endpoint</a:t>
            </a:r>
          </a:p>
          <a:p>
            <a:pPr lvl="1"/>
            <a:r>
              <a:rPr lang="en-US" dirty="0"/>
              <a:t>GET request with target URL of </a:t>
            </a:r>
            <a:r>
              <a:rPr lang="en-US" b="1" dirty="0">
                <a:solidFill>
                  <a:srgbClr val="6C0000"/>
                </a:solidFill>
              </a:rPr>
              <a:t>/workspaces/</a:t>
            </a:r>
            <a:r>
              <a:rPr lang="en-US" sz="1600" dirty="0"/>
              <a:t>{WORKSPACE_ID}</a:t>
            </a:r>
            <a:r>
              <a:rPr lang="en-US" b="1" dirty="0">
                <a:solidFill>
                  <a:srgbClr val="6C0000"/>
                </a:solidFill>
              </a:rPr>
              <a:t>/lakehouses/</a:t>
            </a:r>
            <a:r>
              <a:rPr lang="en-US" sz="1600" dirty="0"/>
              <a:t>{LAKEHOUSE_ID}</a:t>
            </a:r>
            <a:endParaRPr lang="en-US" dirty="0"/>
          </a:p>
          <a:p>
            <a:pPr lvl="1"/>
            <a:r>
              <a:rPr lang="en-US" dirty="0"/>
              <a:t>JSON response provides </a:t>
            </a:r>
            <a:r>
              <a:rPr lang="en-US" sz="1600" b="1" dirty="0" err="1">
                <a:solidFill>
                  <a:srgbClr val="6C0000"/>
                </a:solidFill>
              </a:rPr>
              <a:t>sqlEndpointProperties</a:t>
            </a:r>
            <a:r>
              <a:rPr lang="en-US" dirty="0"/>
              <a:t> data required to create semantic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AE8DAB-9D9A-79ED-C72D-C90DBAC37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293" y="2601221"/>
            <a:ext cx="9141275" cy="25453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CCA71A77-93CB-441C-D0ED-2B3103C8F71E}"/>
              </a:ext>
            </a:extLst>
          </p:cNvPr>
          <p:cNvSpPr/>
          <p:nvPr/>
        </p:nvSpPr>
        <p:spPr bwMode="auto">
          <a:xfrm>
            <a:off x="647026" y="4132089"/>
            <a:ext cx="1881344" cy="365760"/>
          </a:xfrm>
          <a:prstGeom prst="rightArrow">
            <a:avLst>
              <a:gd name="adj1" fmla="val 70382"/>
              <a:gd name="adj2" fmla="val 60975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rgbClr val="6C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6C0000"/>
                </a:solidFill>
                <a:ea typeface="Segoe UI" pitchFamily="34" charset="0"/>
                <a:cs typeface="Segoe UI" pitchFamily="34" charset="0"/>
              </a:rPr>
              <a:t>SQL Connection Info</a:t>
            </a:r>
          </a:p>
        </p:txBody>
      </p:sp>
    </p:spTree>
    <p:extLst>
      <p:ext uri="{BB962C8B-B14F-4D97-AF65-F5344CB8AC3E}">
        <p14:creationId xmlns:p14="http://schemas.microsoft.com/office/powerpoint/2010/main" val="7296669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68558-66C3-29DE-F716-35FE09655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17B105D8-7F98-301B-9A4E-0C6F14E27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Shortcut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6FDD2-1198-1F55-02B9-8D1C4D5D46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585597"/>
          </a:xfrm>
        </p:spPr>
        <p:txBody>
          <a:bodyPr/>
          <a:lstStyle/>
          <a:p>
            <a:r>
              <a:rPr lang="en-US" dirty="0"/>
              <a:t>Deployment steps with the Fabric REST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workspace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lakehouse using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ADLS connection to Azure Data Lake Storage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shortcut in </a:t>
            </a:r>
            <a:r>
              <a:rPr lang="en-US" sz="1800" b="1" dirty="0">
                <a:solidFill>
                  <a:srgbClr val="8A0000"/>
                </a:solidFill>
              </a:rPr>
              <a:t>Files</a:t>
            </a:r>
            <a:r>
              <a:rPr lang="en-US" dirty="0"/>
              <a:t> section lakehouse using ADLS to serve as bronze layer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and run two notebook to build out silver layer and gold layer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DirectLake semantic model with connection just like previous sample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two reports which are bound to DirectLake semantic model using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10972-9B22-EE91-EB3F-BCD3E36AF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191" y="4434096"/>
            <a:ext cx="2458555" cy="23699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95205A-A867-4FA6-0275-C4E645E4C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692" y="4434096"/>
            <a:ext cx="3240558" cy="245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9672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2E581-CD21-8849-99B8-E7BED6910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A1B5A05D-2ABB-04ED-C792-86FB46F7A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Data Pipeline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102EDD-81F2-4C6A-354E-DC71E46FE4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970318"/>
          </a:xfrm>
        </p:spPr>
        <p:txBody>
          <a:bodyPr/>
          <a:lstStyle/>
          <a:p>
            <a:r>
              <a:rPr lang="en-US" dirty="0"/>
              <a:t>Deployment steps with the Fabric REST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workspace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lakehouse using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(but do not run) two notebooks to build out silver and gold layers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ADLS connection to Azure Data Lake Storage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data pipeline which uses ADLS connection 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Run data pipeline to copy data files into lakehouse </a:t>
            </a:r>
            <a:r>
              <a:rPr lang="en-US" sz="1800" b="1" dirty="0">
                <a:solidFill>
                  <a:srgbClr val="8A0000"/>
                </a:solidFill>
              </a:rPr>
              <a:t>Files</a:t>
            </a:r>
            <a:r>
              <a:rPr lang="en-US" dirty="0"/>
              <a:t> section and run the two notebooks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DirectLake semantic model with connection just like previous sample</a:t>
            </a:r>
          </a:p>
          <a:p>
            <a:pPr marL="633413" lvl="1" indent="-288925">
              <a:buFont typeface="+mj-lt"/>
              <a:buAutoNum type="arabicPeriod"/>
            </a:pPr>
            <a:r>
              <a:rPr lang="en-US" dirty="0"/>
              <a:t>Create two reports which are bound to DirectLake semantic model using </a:t>
            </a:r>
            <a:r>
              <a:rPr lang="en-US" sz="18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API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96EC92-3E37-0870-3EF6-F75074812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734" y="4708437"/>
            <a:ext cx="2615294" cy="20955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6C1457-6937-764A-047E-33B0C089E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9216" y="4708436"/>
            <a:ext cx="1879601" cy="20678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4527739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9C524-BB54-217E-F1AB-04105084E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E737F-C7D9-0DA6-0E45-16DC4ECB9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0D252-7919-500F-7B22-26E69F99D9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3990836"/>
          </a:xfrm>
        </p:spPr>
        <p:txBody>
          <a:bodyPr/>
          <a:lstStyle/>
          <a:p>
            <a:r>
              <a:rPr lang="en-US" dirty="0"/>
              <a:t>Creating Workspace Items using the Fabric REST APIs</a:t>
            </a:r>
          </a:p>
          <a:p>
            <a:r>
              <a:rPr lang="en-US" dirty="0"/>
              <a:t>Challenges in Fabric CI/CD and Solution Deployment</a:t>
            </a:r>
          </a:p>
          <a:p>
            <a:r>
              <a:rPr lang="en-US" dirty="0"/>
              <a:t>Configuring Datasource Paths using Deployment Parameters</a:t>
            </a:r>
          </a:p>
          <a:p>
            <a:r>
              <a:rPr lang="en-US" dirty="0"/>
              <a:t>Developing a Custom API-Driven Deployment Pipeline</a:t>
            </a:r>
          </a:p>
          <a:p>
            <a:pPr lvl="1"/>
            <a:r>
              <a:rPr lang="en-US" dirty="0"/>
              <a:t>Deploying and Updating Solutions from a Source Workspace</a:t>
            </a:r>
          </a:p>
          <a:p>
            <a:pPr lvl="1"/>
            <a:r>
              <a:rPr lang="en-US" dirty="0"/>
              <a:t>Exporting and Deploying Solutions using Solution Folders</a:t>
            </a:r>
          </a:p>
          <a:p>
            <a:pPr lvl="1"/>
            <a:r>
              <a:rPr lang="en-US" dirty="0"/>
              <a:t>Exporting and Deploying Solutions using GIT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286830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ADE13-0CD0-D0C2-C830-9D7C26386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927C3-0B7A-007A-BB53-4E81CE341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6F121-0F5A-C555-5BFD-3C37D2DEFB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399083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Challenges in Fabric CI/CD and Solution Deployment</a:t>
            </a:r>
          </a:p>
          <a:p>
            <a:r>
              <a:rPr lang="en-US" dirty="0"/>
              <a:t>Configuring Datasource Paths using Deployment Parameters</a:t>
            </a:r>
          </a:p>
          <a:p>
            <a:r>
              <a:rPr lang="en-US" dirty="0"/>
              <a:t>Developing a Custom API-Driven Deployment Pipeline</a:t>
            </a:r>
          </a:p>
          <a:p>
            <a:pPr lvl="1"/>
            <a:r>
              <a:rPr lang="en-US" dirty="0"/>
              <a:t>Deploying and Updating Solutions from a Source Workspace</a:t>
            </a:r>
          </a:p>
          <a:p>
            <a:pPr lvl="1"/>
            <a:r>
              <a:rPr lang="en-US" dirty="0"/>
              <a:t>Exporting and Deploying Solutions using Solution Folders</a:t>
            </a:r>
          </a:p>
          <a:p>
            <a:pPr lvl="1"/>
            <a:r>
              <a:rPr lang="en-US" dirty="0"/>
              <a:t>Exporting and Deploying Solutions using GIT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1034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3C049-6808-CE8D-A94A-DDC453615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D85D4-DD73-2F96-2E9B-3EDED4FA4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Workspace Item Dependencies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6BB333-35A1-9BB2-D562-F566E96F29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200876"/>
          </a:xfrm>
        </p:spPr>
        <p:txBody>
          <a:bodyPr/>
          <a:lstStyle/>
          <a:p>
            <a:r>
              <a:rPr lang="en-US" dirty="0"/>
              <a:t>Many workspace items have dependencies on other workspace items</a:t>
            </a:r>
          </a:p>
          <a:p>
            <a:pPr lvl="1"/>
            <a:r>
              <a:rPr lang="en-US" dirty="0"/>
              <a:t>Lakehouse depends on running notebooks and/or data pipelines to create table schema</a:t>
            </a:r>
          </a:p>
          <a:p>
            <a:pPr lvl="1"/>
            <a:r>
              <a:rPr lang="en-US" dirty="0"/>
              <a:t>Notebook definition depends on </a:t>
            </a:r>
            <a:r>
              <a:rPr lang="en-US" sz="1800" b="1" dirty="0">
                <a:solidFill>
                  <a:srgbClr val="8A0000"/>
                </a:solidFill>
              </a:rPr>
              <a:t>workspace id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8A0000"/>
                </a:solidFill>
              </a:rPr>
              <a:t>lakehouse id</a:t>
            </a:r>
            <a:r>
              <a:rPr lang="en-US" dirty="0"/>
              <a:t> to reference its default lakehouse</a:t>
            </a:r>
          </a:p>
          <a:p>
            <a:pPr lvl="1"/>
            <a:r>
              <a:rPr lang="en-US" dirty="0"/>
              <a:t>DirectLake semantic model definition depends on connection string to SQL endpoint of lakehouse</a:t>
            </a:r>
          </a:p>
          <a:p>
            <a:pPr lvl="1"/>
            <a:r>
              <a:rPr lang="en-US" dirty="0"/>
              <a:t>Report definition depends on semantic model id</a:t>
            </a:r>
          </a:p>
          <a:p>
            <a:r>
              <a:rPr lang="en-US" dirty="0"/>
              <a:t>After deployment, solution should not have dependencies on other workspaces</a:t>
            </a:r>
          </a:p>
          <a:p>
            <a:pPr lvl="1"/>
            <a:r>
              <a:rPr lang="en-US" dirty="0"/>
              <a:t>All dependencies should be self-contained in new workspace</a:t>
            </a:r>
          </a:p>
          <a:p>
            <a:pPr lvl="1"/>
            <a:r>
              <a:rPr lang="en-US" dirty="0"/>
              <a:t>Fabric solution deployment requires custom logic to update dependencies accordingly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3BB6D6-4B6E-ADC3-6AAA-808D6D4BA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378" y="4148211"/>
            <a:ext cx="10193366" cy="24941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775469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33070-6324-0C2A-308E-AC67728DF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Workspace Items with Dependencies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2051C5-FFFA-70BD-4A4B-F86C17EEC7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431435"/>
          </a:xfrm>
        </p:spPr>
        <p:txBody>
          <a:bodyPr/>
          <a:lstStyle/>
          <a:p>
            <a:r>
              <a:rPr lang="en-US" dirty="0"/>
              <a:t>Deployment workflow must create workspace items with dependencies last</a:t>
            </a:r>
          </a:p>
          <a:p>
            <a:pPr lvl="1"/>
            <a:r>
              <a:rPr lang="en-US" dirty="0"/>
              <a:t>Notebook definition depends on lakehouse id for its default lakehouse</a:t>
            </a:r>
          </a:p>
          <a:p>
            <a:pPr lvl="1"/>
            <a:r>
              <a:rPr lang="en-US" dirty="0"/>
              <a:t>DirectLake semantic model definition depends on connection string to SQL endpoint of lakehouse</a:t>
            </a:r>
          </a:p>
          <a:p>
            <a:pPr lvl="1"/>
            <a:r>
              <a:rPr lang="en-US" dirty="0"/>
              <a:t>Report definition depends on semantic model id</a:t>
            </a:r>
          </a:p>
          <a:p>
            <a:r>
              <a:rPr lang="en-US" dirty="0"/>
              <a:t>Shallow copy of template workspace is not the result you want</a:t>
            </a:r>
          </a:p>
          <a:p>
            <a:pPr lvl="1"/>
            <a:r>
              <a:rPr lang="en-US" dirty="0"/>
              <a:t>Workspace for customer tenant should not have dependencies on source workspace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BECF7BB-6D35-E497-3665-D194271547C2}"/>
              </a:ext>
            </a:extLst>
          </p:cNvPr>
          <p:cNvGrpSpPr/>
          <p:nvPr/>
        </p:nvGrpSpPr>
        <p:grpSpPr>
          <a:xfrm>
            <a:off x="5676810" y="3987870"/>
            <a:ext cx="3456020" cy="2276267"/>
            <a:chOff x="1140788" y="2661674"/>
            <a:chExt cx="2907477" cy="2526757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BF35AD0-E7E1-5B0E-09CA-CA48F325AED6}"/>
                </a:ext>
              </a:extLst>
            </p:cNvPr>
            <p:cNvSpPr/>
            <p:nvPr/>
          </p:nvSpPr>
          <p:spPr bwMode="auto">
            <a:xfrm>
              <a:off x="1140788" y="2661674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Target Workspace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82B2FC5-4F90-AB08-8E15-90862869D9EE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CCC2139-92F6-04D0-C678-D4AE1CF34C12}"/>
              </a:ext>
            </a:extLst>
          </p:cNvPr>
          <p:cNvGrpSpPr/>
          <p:nvPr/>
        </p:nvGrpSpPr>
        <p:grpSpPr>
          <a:xfrm>
            <a:off x="1093111" y="3987870"/>
            <a:ext cx="3663048" cy="2276267"/>
            <a:chOff x="1140788" y="2661674"/>
            <a:chExt cx="2907477" cy="252675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116D288-BE84-C2E0-08E9-514829E773CD}"/>
                </a:ext>
              </a:extLst>
            </p:cNvPr>
            <p:cNvSpPr/>
            <p:nvPr/>
          </p:nvSpPr>
          <p:spPr bwMode="auto">
            <a:xfrm>
              <a:off x="1140788" y="2661674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04C842F-F4E6-DC80-9C33-5A4F99542A77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38F2ED46-453C-A980-E188-DE7680570A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879"/>
          <a:stretch/>
        </p:blipFill>
        <p:spPr>
          <a:xfrm>
            <a:off x="1151019" y="4383679"/>
            <a:ext cx="3539262" cy="178977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10DB91-E143-3A78-5DBC-53B4A5E8EFA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0809"/>
          <a:stretch/>
        </p:blipFill>
        <p:spPr>
          <a:xfrm>
            <a:off x="5730908" y="4358017"/>
            <a:ext cx="3337963" cy="18154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3035DAD-32EA-8F67-8E32-A1564A7AC134}"/>
              </a:ext>
            </a:extLst>
          </p:cNvPr>
          <p:cNvCxnSpPr>
            <a:cxnSpLocks/>
          </p:cNvCxnSpPr>
          <p:nvPr/>
        </p:nvCxnSpPr>
        <p:spPr>
          <a:xfrm flipH="1">
            <a:off x="4316954" y="4549696"/>
            <a:ext cx="1649941" cy="832466"/>
          </a:xfrm>
          <a:prstGeom prst="straightConnector1">
            <a:avLst/>
          </a:prstGeom>
          <a:ln w="28575">
            <a:solidFill>
              <a:srgbClr val="8A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225152-EF82-39FF-1314-3DE68011FBF1}"/>
              </a:ext>
            </a:extLst>
          </p:cNvPr>
          <p:cNvCxnSpPr>
            <a:cxnSpLocks/>
          </p:cNvCxnSpPr>
          <p:nvPr/>
        </p:nvCxnSpPr>
        <p:spPr>
          <a:xfrm flipH="1">
            <a:off x="4298970" y="4830380"/>
            <a:ext cx="1667925" cy="256734"/>
          </a:xfrm>
          <a:prstGeom prst="straightConnector1">
            <a:avLst/>
          </a:prstGeom>
          <a:ln w="28575">
            <a:solidFill>
              <a:srgbClr val="8A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469605-A363-F489-30AC-11525D123550}"/>
              </a:ext>
            </a:extLst>
          </p:cNvPr>
          <p:cNvCxnSpPr>
            <a:cxnSpLocks/>
          </p:cNvCxnSpPr>
          <p:nvPr/>
        </p:nvCxnSpPr>
        <p:spPr>
          <a:xfrm flipH="1">
            <a:off x="4378165" y="5087114"/>
            <a:ext cx="1570746" cy="830112"/>
          </a:xfrm>
          <a:prstGeom prst="straightConnector1">
            <a:avLst/>
          </a:prstGeom>
          <a:ln w="28575">
            <a:solidFill>
              <a:srgbClr val="8A0000"/>
            </a:solidFill>
            <a:headEnd type="oval" w="sm" len="sm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C159A08-706C-8ACF-44DB-51C977652BB9}"/>
              </a:ext>
            </a:extLst>
          </p:cNvPr>
          <p:cNvSpPr/>
          <p:nvPr/>
        </p:nvSpPr>
        <p:spPr>
          <a:xfrm>
            <a:off x="1151019" y="5216754"/>
            <a:ext cx="3539262" cy="289641"/>
          </a:xfrm>
          <a:prstGeom prst="rect">
            <a:avLst/>
          </a:prstGeom>
          <a:solidFill>
            <a:srgbClr val="FFFF99">
              <a:alpha val="30196"/>
            </a:srgbClr>
          </a:solidFill>
          <a:ln w="63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2DFED9-B69F-7BE5-4826-68F14876C09D}"/>
              </a:ext>
            </a:extLst>
          </p:cNvPr>
          <p:cNvSpPr/>
          <p:nvPr/>
        </p:nvSpPr>
        <p:spPr>
          <a:xfrm>
            <a:off x="1151017" y="4928494"/>
            <a:ext cx="3539262" cy="289641"/>
          </a:xfrm>
          <a:prstGeom prst="rect">
            <a:avLst/>
          </a:prstGeom>
          <a:solidFill>
            <a:srgbClr val="FFFF99">
              <a:alpha val="30196"/>
            </a:srgbClr>
          </a:solidFill>
          <a:ln w="63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821430-7A7E-5DB2-19AF-C84273841660}"/>
              </a:ext>
            </a:extLst>
          </p:cNvPr>
          <p:cNvSpPr/>
          <p:nvPr/>
        </p:nvSpPr>
        <p:spPr>
          <a:xfrm>
            <a:off x="1152797" y="5768536"/>
            <a:ext cx="3539262" cy="289641"/>
          </a:xfrm>
          <a:prstGeom prst="rect">
            <a:avLst/>
          </a:prstGeom>
          <a:solidFill>
            <a:srgbClr val="FFFF99">
              <a:alpha val="30196"/>
            </a:srgbClr>
          </a:solidFill>
          <a:ln w="63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</p:spTree>
    <p:extLst>
      <p:ext uri="{BB962C8B-B14F-4D97-AF65-F5344CB8AC3E}">
        <p14:creationId xmlns:p14="http://schemas.microsoft.com/office/powerpoint/2010/main" val="852906201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06FAC-C564-8870-9F1A-43F37C7A9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deployment result IS NOT what you want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72F41-9F78-171F-E5D4-2D8E459ABA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Checking for intra-workspace dependencies</a:t>
            </a:r>
          </a:p>
          <a:p>
            <a:pPr lvl="1"/>
            <a:r>
              <a:rPr lang="en-US" dirty="0"/>
              <a:t>Navigate to </a:t>
            </a:r>
            <a:r>
              <a:rPr lang="en-US" sz="1800" b="1" dirty="0">
                <a:solidFill>
                  <a:srgbClr val="8A0000"/>
                </a:solidFill>
              </a:rPr>
              <a:t>Lineage</a:t>
            </a:r>
            <a:r>
              <a:rPr lang="en-US" dirty="0"/>
              <a:t> view to see item dependencies</a:t>
            </a:r>
          </a:p>
          <a:p>
            <a:pPr lvl="1"/>
            <a:r>
              <a:rPr lang="en-US" dirty="0"/>
              <a:t>Look for items that have dependencies on items in other workspaces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530473-4068-2074-B0C1-8E47371F9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970" y="2519833"/>
            <a:ext cx="8742281" cy="4144217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74D61D0-F247-7385-EDFA-CBA7CA911B0D}"/>
              </a:ext>
            </a:extLst>
          </p:cNvPr>
          <p:cNvGrpSpPr/>
          <p:nvPr/>
        </p:nvGrpSpPr>
        <p:grpSpPr>
          <a:xfrm>
            <a:off x="9316470" y="3178920"/>
            <a:ext cx="863026" cy="287134"/>
            <a:chOff x="9316470" y="3178920"/>
            <a:chExt cx="863026" cy="287134"/>
          </a:xfrm>
        </p:grpSpPr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3D420FF-8D56-8C17-1BE3-E1AD057D3639}"/>
                </a:ext>
              </a:extLst>
            </p:cNvPr>
            <p:cNvSpPr/>
            <p:nvPr/>
          </p:nvSpPr>
          <p:spPr bwMode="auto">
            <a:xfrm>
              <a:off x="9316470" y="3178920"/>
              <a:ext cx="564204" cy="287134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A11FDF-972A-3A98-1FDB-803DCC48A13C}"/>
                </a:ext>
              </a:extLst>
            </p:cNvPr>
            <p:cNvSpPr/>
            <p:nvPr/>
          </p:nvSpPr>
          <p:spPr bwMode="auto">
            <a:xfrm>
              <a:off x="9924947" y="3187584"/>
              <a:ext cx="254549" cy="269807"/>
            </a:xfrm>
            <a:prstGeom prst="rect">
              <a:avLst/>
            </a:prstGeom>
            <a:noFill/>
            <a:ln w="19050"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3944F4F-CC0D-E7ED-3C8B-2B5AA6C0A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971" y="2519833"/>
            <a:ext cx="8742280" cy="412906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E677DEB-BED8-9448-B3D8-FFFD3D31EAF5}"/>
              </a:ext>
            </a:extLst>
          </p:cNvPr>
          <p:cNvGrpSpPr/>
          <p:nvPr/>
        </p:nvGrpSpPr>
        <p:grpSpPr>
          <a:xfrm>
            <a:off x="1191867" y="4628313"/>
            <a:ext cx="1926839" cy="171090"/>
            <a:chOff x="1191867" y="4628313"/>
            <a:chExt cx="1926839" cy="171090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16FB4AD5-3B85-1312-D62B-0C08D4E26A30}"/>
                </a:ext>
              </a:extLst>
            </p:cNvPr>
            <p:cNvSpPr/>
            <p:nvPr/>
          </p:nvSpPr>
          <p:spPr bwMode="auto">
            <a:xfrm>
              <a:off x="1191867" y="4628313"/>
              <a:ext cx="994021" cy="171090"/>
            </a:xfrm>
            <a:prstGeom prst="rightArrow">
              <a:avLst>
                <a:gd name="adj1" fmla="val 62394"/>
                <a:gd name="adj2" fmla="val 50000"/>
              </a:avLst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1B79891-8980-E22E-2027-C620BB3E2069}"/>
                </a:ext>
              </a:extLst>
            </p:cNvPr>
            <p:cNvSpPr/>
            <p:nvPr/>
          </p:nvSpPr>
          <p:spPr bwMode="auto">
            <a:xfrm>
              <a:off x="2241570" y="4639777"/>
              <a:ext cx="877136" cy="147207"/>
            </a:xfrm>
            <a:prstGeom prst="rect">
              <a:avLst/>
            </a:prstGeom>
            <a:solidFill>
              <a:srgbClr val="F2C80F">
                <a:alpha val="20000"/>
              </a:srgbClr>
            </a:solidFill>
            <a:ln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DB2B986-B66C-7A03-3D73-88FEF40C3E87}"/>
              </a:ext>
            </a:extLst>
          </p:cNvPr>
          <p:cNvGrpSpPr/>
          <p:nvPr/>
        </p:nvGrpSpPr>
        <p:grpSpPr>
          <a:xfrm>
            <a:off x="1150303" y="5431876"/>
            <a:ext cx="1926839" cy="171090"/>
            <a:chOff x="1191867" y="4628313"/>
            <a:chExt cx="1926839" cy="171090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5860A45F-1F3C-F1B7-C6F1-50379E01F409}"/>
                </a:ext>
              </a:extLst>
            </p:cNvPr>
            <p:cNvSpPr/>
            <p:nvPr/>
          </p:nvSpPr>
          <p:spPr bwMode="auto">
            <a:xfrm>
              <a:off x="1191867" y="4628313"/>
              <a:ext cx="994021" cy="171090"/>
            </a:xfrm>
            <a:prstGeom prst="rightArrow">
              <a:avLst>
                <a:gd name="adj1" fmla="val 62394"/>
                <a:gd name="adj2" fmla="val 50000"/>
              </a:avLst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E89E7B4-D7FF-278F-D80E-A23766330164}"/>
                </a:ext>
              </a:extLst>
            </p:cNvPr>
            <p:cNvSpPr/>
            <p:nvPr/>
          </p:nvSpPr>
          <p:spPr bwMode="auto">
            <a:xfrm>
              <a:off x="2241570" y="4639777"/>
              <a:ext cx="877136" cy="147207"/>
            </a:xfrm>
            <a:prstGeom prst="rect">
              <a:avLst/>
            </a:prstGeom>
            <a:solidFill>
              <a:srgbClr val="F2C80F">
                <a:alpha val="20000"/>
              </a:srgbClr>
            </a:solidFill>
            <a:ln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E9F1F1E-04AD-0AA3-6AB7-0BBCFF08BBF8}"/>
              </a:ext>
            </a:extLst>
          </p:cNvPr>
          <p:cNvGrpSpPr/>
          <p:nvPr/>
        </p:nvGrpSpPr>
        <p:grpSpPr>
          <a:xfrm>
            <a:off x="1180904" y="6230590"/>
            <a:ext cx="1926839" cy="171090"/>
            <a:chOff x="1191867" y="4628313"/>
            <a:chExt cx="1926839" cy="171090"/>
          </a:xfrm>
        </p:grpSpPr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DAF3A463-F1CF-755D-486E-069900E074FB}"/>
                </a:ext>
              </a:extLst>
            </p:cNvPr>
            <p:cNvSpPr/>
            <p:nvPr/>
          </p:nvSpPr>
          <p:spPr bwMode="auto">
            <a:xfrm>
              <a:off x="1191867" y="4628313"/>
              <a:ext cx="994021" cy="171090"/>
            </a:xfrm>
            <a:prstGeom prst="rightArrow">
              <a:avLst>
                <a:gd name="adj1" fmla="val 62394"/>
                <a:gd name="adj2" fmla="val 50000"/>
              </a:avLst>
            </a:prstGeom>
            <a:solidFill>
              <a:schemeClr val="accent1"/>
            </a:solidFill>
            <a:ln>
              <a:solidFill>
                <a:srgbClr val="8A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B23EB20-1794-ACA8-821E-A035BA7C7861}"/>
                </a:ext>
              </a:extLst>
            </p:cNvPr>
            <p:cNvSpPr/>
            <p:nvPr/>
          </p:nvSpPr>
          <p:spPr bwMode="auto">
            <a:xfrm>
              <a:off x="2241570" y="4639777"/>
              <a:ext cx="877136" cy="147207"/>
            </a:xfrm>
            <a:prstGeom prst="rect">
              <a:avLst/>
            </a:prstGeom>
            <a:solidFill>
              <a:srgbClr val="F2C80F">
                <a:alpha val="20000"/>
              </a:srgbClr>
            </a:solidFill>
            <a:ln>
              <a:solidFill>
                <a:srgbClr val="8A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213169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967D-614B-1086-1606-801CBA49A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of Managing Connections at Workspace 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CD535-4B3E-85A6-D561-C24A5C3FBC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1431161"/>
          </a:xfrm>
        </p:spPr>
        <p:txBody>
          <a:bodyPr/>
          <a:lstStyle/>
          <a:p>
            <a:r>
              <a:rPr lang="en-US" dirty="0"/>
              <a:t>Unlike workspace items, connection items are scoped at level of Entra Id tenant</a:t>
            </a:r>
          </a:p>
          <a:p>
            <a:pPr lvl="1"/>
            <a:r>
              <a:rPr lang="en-US" dirty="0"/>
              <a:t>No API support for workspace-level management of connections</a:t>
            </a:r>
          </a:p>
          <a:p>
            <a:pPr lvl="1"/>
            <a:r>
              <a:rPr lang="en-US" dirty="0"/>
              <a:t>No support in Fabric GIT integration to track, backup, restore, recreate connections</a:t>
            </a:r>
          </a:p>
          <a:p>
            <a:pPr lvl="1"/>
            <a:r>
              <a:rPr lang="en-US" dirty="0"/>
              <a:t>Developer must find innovative approach for managing connections at scope of workspace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974D971-585C-854A-FF6B-409092E8251E}"/>
              </a:ext>
            </a:extLst>
          </p:cNvPr>
          <p:cNvGrpSpPr/>
          <p:nvPr/>
        </p:nvGrpSpPr>
        <p:grpSpPr>
          <a:xfrm>
            <a:off x="1027599" y="2798186"/>
            <a:ext cx="9758165" cy="3478949"/>
            <a:chOff x="840562" y="2535453"/>
            <a:chExt cx="10486923" cy="373876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85A54CB-BAF1-7936-23EE-B1D47EFA1384}"/>
                </a:ext>
              </a:extLst>
            </p:cNvPr>
            <p:cNvSpPr/>
            <p:nvPr/>
          </p:nvSpPr>
          <p:spPr bwMode="auto">
            <a:xfrm>
              <a:off x="840562" y="2535453"/>
              <a:ext cx="10486923" cy="37387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191E04-3365-140A-9F1E-965CA4ED6B9B}"/>
                </a:ext>
              </a:extLst>
            </p:cNvPr>
            <p:cNvSpPr/>
            <p:nvPr/>
          </p:nvSpPr>
          <p:spPr bwMode="auto">
            <a:xfrm>
              <a:off x="923015" y="2645029"/>
              <a:ext cx="10268895" cy="7599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Platform Item Types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731BF80-4B53-A8ED-CA1E-0C1E173C53F4}"/>
                </a:ext>
              </a:extLst>
            </p:cNvPr>
            <p:cNvSpPr/>
            <p:nvPr/>
          </p:nvSpPr>
          <p:spPr bwMode="auto">
            <a:xfrm>
              <a:off x="1123012" y="2967761"/>
              <a:ext cx="1345642" cy="247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Capacity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65F744D-E058-788D-BF10-29AAE84B43EB}"/>
                </a:ext>
              </a:extLst>
            </p:cNvPr>
            <p:cNvSpPr/>
            <p:nvPr/>
          </p:nvSpPr>
          <p:spPr bwMode="auto">
            <a:xfrm>
              <a:off x="2763892" y="2967761"/>
              <a:ext cx="1345642" cy="247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Workspace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D7E6B9E-F7B5-8A8E-B9AB-F13B3C2E4622}"/>
                </a:ext>
              </a:extLst>
            </p:cNvPr>
            <p:cNvSpPr/>
            <p:nvPr/>
          </p:nvSpPr>
          <p:spPr bwMode="auto">
            <a:xfrm>
              <a:off x="4404772" y="2973287"/>
              <a:ext cx="1345642" cy="247613"/>
            </a:xfrm>
            <a:prstGeom prst="rect">
              <a:avLst/>
            </a:prstGeom>
            <a:solidFill>
              <a:srgbClr val="DAA52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Connection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758E96-E80B-B162-4CD1-C0BC6A2745B1}"/>
                </a:ext>
              </a:extLst>
            </p:cNvPr>
            <p:cNvSpPr/>
            <p:nvPr/>
          </p:nvSpPr>
          <p:spPr bwMode="auto">
            <a:xfrm>
              <a:off x="923015" y="3463887"/>
              <a:ext cx="10268895" cy="27212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82296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Workspace Item Types by Workload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408239C-43B8-237A-270A-5459C71CA716}"/>
                </a:ext>
              </a:extLst>
            </p:cNvPr>
            <p:cNvSpPr/>
            <p:nvPr/>
          </p:nvSpPr>
          <p:spPr bwMode="auto">
            <a:xfrm>
              <a:off x="1027870" y="3759100"/>
              <a:ext cx="1593127" cy="231326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Power BI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7E59D1E-42FA-5C42-3DA5-2955CF103599}"/>
                </a:ext>
              </a:extLst>
            </p:cNvPr>
            <p:cNvSpPr/>
            <p:nvPr/>
          </p:nvSpPr>
          <p:spPr bwMode="auto">
            <a:xfrm>
              <a:off x="1137720" y="4016058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SemanticModel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8FB22D-2F7B-659F-26EF-E49439C2DF8A}"/>
                </a:ext>
              </a:extLst>
            </p:cNvPr>
            <p:cNvSpPr/>
            <p:nvPr/>
          </p:nvSpPr>
          <p:spPr bwMode="auto">
            <a:xfrm>
              <a:off x="1137720" y="442180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Report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3A91383-1CA1-3E63-094F-D000E2CD27F7}"/>
                </a:ext>
              </a:extLst>
            </p:cNvPr>
            <p:cNvSpPr/>
            <p:nvPr/>
          </p:nvSpPr>
          <p:spPr bwMode="auto">
            <a:xfrm>
              <a:off x="2730847" y="3759100"/>
              <a:ext cx="1593127" cy="231326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 Engineering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C7321E-90FE-A649-CEF8-55A54D431B15}"/>
                </a:ext>
              </a:extLst>
            </p:cNvPr>
            <p:cNvSpPr/>
            <p:nvPr/>
          </p:nvSpPr>
          <p:spPr bwMode="auto">
            <a:xfrm>
              <a:off x="2840696" y="4016058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Lakehouse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3864B0F-4DCF-E33D-5DBB-01F1D73EDCE5}"/>
                </a:ext>
              </a:extLst>
            </p:cNvPr>
            <p:cNvSpPr/>
            <p:nvPr/>
          </p:nvSpPr>
          <p:spPr bwMode="auto">
            <a:xfrm>
              <a:off x="2840696" y="442180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Notebook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1BD896E-31B5-AF74-5D44-6595F4BCDAD5}"/>
                </a:ext>
              </a:extLst>
            </p:cNvPr>
            <p:cNvSpPr/>
            <p:nvPr/>
          </p:nvSpPr>
          <p:spPr bwMode="auto">
            <a:xfrm>
              <a:off x="2840696" y="4827553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SparkJobDefinition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07757EA-07C0-0BD6-0DEA-DCAD05DC7BD4}"/>
                </a:ext>
              </a:extLst>
            </p:cNvPr>
            <p:cNvSpPr/>
            <p:nvPr/>
          </p:nvSpPr>
          <p:spPr bwMode="auto">
            <a:xfrm>
              <a:off x="6149966" y="3759102"/>
              <a:ext cx="1593127" cy="23132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 Factory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2882028-FE75-3ABF-E583-0C985712EDE9}"/>
                </a:ext>
              </a:extLst>
            </p:cNvPr>
            <p:cNvSpPr/>
            <p:nvPr/>
          </p:nvSpPr>
          <p:spPr bwMode="auto">
            <a:xfrm>
              <a:off x="6259815" y="4016061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DataPipeline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F640FE1-42DD-B1F6-C4D8-77681F852ACF}"/>
                </a:ext>
              </a:extLst>
            </p:cNvPr>
            <p:cNvSpPr/>
            <p:nvPr/>
          </p:nvSpPr>
          <p:spPr bwMode="auto">
            <a:xfrm>
              <a:off x="6259815" y="4421809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Dataflow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513BCA3-ECF2-05CB-9E9D-DB2920D54954}"/>
                </a:ext>
              </a:extLst>
            </p:cNvPr>
            <p:cNvSpPr/>
            <p:nvPr/>
          </p:nvSpPr>
          <p:spPr bwMode="auto">
            <a:xfrm>
              <a:off x="4440406" y="3765448"/>
              <a:ext cx="1593127" cy="231326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 Warehouse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0D8EA5F-BB2E-3FF0-F0A2-55BD1E9A4A58}"/>
                </a:ext>
              </a:extLst>
            </p:cNvPr>
            <p:cNvSpPr/>
            <p:nvPr/>
          </p:nvSpPr>
          <p:spPr bwMode="auto">
            <a:xfrm>
              <a:off x="4550257" y="402240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Warehouse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58C9A43-5758-D39A-64A1-3F4F8C2E75B8}"/>
                </a:ext>
              </a:extLst>
            </p:cNvPr>
            <p:cNvSpPr/>
            <p:nvPr/>
          </p:nvSpPr>
          <p:spPr bwMode="auto">
            <a:xfrm>
              <a:off x="4546622" y="4421924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MirroredWarehouse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0B489EC-DADF-CBCD-438B-4AAA31B409A1}"/>
                </a:ext>
              </a:extLst>
            </p:cNvPr>
            <p:cNvSpPr/>
            <p:nvPr/>
          </p:nvSpPr>
          <p:spPr bwMode="auto">
            <a:xfrm>
              <a:off x="7850174" y="3759099"/>
              <a:ext cx="1593127" cy="231960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Real-time Intelligence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8BD10BB-DB9D-CFF0-223A-9607191D2F27}"/>
                </a:ext>
              </a:extLst>
            </p:cNvPr>
            <p:cNvSpPr/>
            <p:nvPr/>
          </p:nvSpPr>
          <p:spPr bwMode="auto">
            <a:xfrm>
              <a:off x="7960023" y="4431401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Eventstream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A2D8634-9072-7426-94FB-B9D46434F2AE}"/>
                </a:ext>
              </a:extLst>
            </p:cNvPr>
            <p:cNvSpPr/>
            <p:nvPr/>
          </p:nvSpPr>
          <p:spPr bwMode="auto">
            <a:xfrm>
              <a:off x="7960023" y="484343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KQLDatabase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415BBEB-66AD-DD57-F469-168318CAE05A}"/>
                </a:ext>
              </a:extLst>
            </p:cNvPr>
            <p:cNvSpPr/>
            <p:nvPr/>
          </p:nvSpPr>
          <p:spPr bwMode="auto">
            <a:xfrm>
              <a:off x="7960023" y="5255471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KQLQueryset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4EDC39F-C938-9E43-DAF1-876E840F1B2C}"/>
                </a:ext>
              </a:extLst>
            </p:cNvPr>
            <p:cNvSpPr/>
            <p:nvPr/>
          </p:nvSpPr>
          <p:spPr bwMode="auto">
            <a:xfrm>
              <a:off x="2851747" y="5249728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Environment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315E309-7613-5B13-9EB8-1CA5F3F156E3}"/>
                </a:ext>
              </a:extLst>
            </p:cNvPr>
            <p:cNvSpPr/>
            <p:nvPr/>
          </p:nvSpPr>
          <p:spPr bwMode="auto">
            <a:xfrm>
              <a:off x="9508282" y="3752475"/>
              <a:ext cx="1593127" cy="23132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solidFill>
                    <a:schemeClr val="tx1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 Science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11BD3B9-A2D3-F0EC-DEB6-B7514D25D8FF}"/>
                </a:ext>
              </a:extLst>
            </p:cNvPr>
            <p:cNvSpPr/>
            <p:nvPr/>
          </p:nvSpPr>
          <p:spPr bwMode="auto">
            <a:xfrm>
              <a:off x="9618131" y="4009434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MLExperiment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994B60D-35BA-A8DC-0C77-68F2B75CE0E4}"/>
                </a:ext>
              </a:extLst>
            </p:cNvPr>
            <p:cNvSpPr/>
            <p:nvPr/>
          </p:nvSpPr>
          <p:spPr bwMode="auto">
            <a:xfrm>
              <a:off x="9618131" y="4415182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MLModel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940013A-C75A-91A1-CD04-6663F9836829}"/>
                </a:ext>
              </a:extLst>
            </p:cNvPr>
            <p:cNvSpPr/>
            <p:nvPr/>
          </p:nvSpPr>
          <p:spPr bwMode="auto">
            <a:xfrm>
              <a:off x="7973930" y="4019366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Eventhouse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C39827E-99E1-5F9C-0CF6-6F19CC7AEE0B}"/>
                </a:ext>
              </a:extLst>
            </p:cNvPr>
            <p:cNvSpPr/>
            <p:nvPr/>
          </p:nvSpPr>
          <p:spPr bwMode="auto">
            <a:xfrm>
              <a:off x="6045653" y="2973288"/>
              <a:ext cx="1345642" cy="247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Gateway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72818D8-65E3-6939-F6A9-6ED73BDD2F45}"/>
                </a:ext>
              </a:extLst>
            </p:cNvPr>
            <p:cNvSpPr/>
            <p:nvPr/>
          </p:nvSpPr>
          <p:spPr bwMode="auto">
            <a:xfrm>
              <a:off x="7942910" y="5667507"/>
              <a:ext cx="1365555" cy="284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KQLDashbord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1980014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6B2E9-ABC7-DE77-E120-D42AD5819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BDE36-4D33-A03A-6B54-E222560A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 Naing Convention for Managing Connections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FE608-D82D-CA28-25C8-2142CB664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565626"/>
          </a:xfrm>
        </p:spPr>
        <p:txBody>
          <a:bodyPr/>
          <a:lstStyle/>
          <a:p>
            <a:r>
              <a:rPr lang="en-US" dirty="0"/>
              <a:t>Using connection naming convention allows for management at workspace scope</a:t>
            </a:r>
          </a:p>
          <a:p>
            <a:pPr lvl="1"/>
            <a:r>
              <a:rPr lang="en-US" dirty="0"/>
              <a:t>Connection name contains Workspace Id</a:t>
            </a:r>
          </a:p>
          <a:p>
            <a:pPr lvl="1"/>
            <a:r>
              <a:rPr lang="en-US" dirty="0"/>
              <a:t>Connection name also indicates connection type (e.g. </a:t>
            </a:r>
            <a:r>
              <a:rPr lang="en-US" sz="1600" b="1" dirty="0">
                <a:solidFill>
                  <a:srgbClr val="6C0000"/>
                </a:solidFill>
              </a:rPr>
              <a:t>Lakehouse(sales)</a:t>
            </a:r>
            <a:r>
              <a:rPr lang="en-US" dirty="0"/>
              <a:t> vs </a:t>
            </a:r>
            <a:r>
              <a:rPr lang="en-US" sz="1600" b="1" dirty="0">
                <a:solidFill>
                  <a:srgbClr val="6C0000"/>
                </a:solidFill>
              </a:rPr>
              <a:t>ADLS</a:t>
            </a:r>
            <a:r>
              <a:rPr lang="en-US" dirty="0"/>
              <a:t> vs </a:t>
            </a:r>
            <a:r>
              <a:rPr lang="en-US" sz="1600" b="1" dirty="0">
                <a:solidFill>
                  <a:srgbClr val="6C0000"/>
                </a:solidFill>
              </a:rPr>
              <a:t>Web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Benefits to connection naming convention</a:t>
            </a:r>
          </a:p>
          <a:p>
            <a:pPr lvl="1"/>
            <a:r>
              <a:rPr lang="en-US" dirty="0"/>
              <a:t>It allows for cascading connection deletes when deleting workspace</a:t>
            </a:r>
          </a:p>
          <a:p>
            <a:pPr lvl="1"/>
            <a:r>
              <a:rPr lang="en-US" dirty="0"/>
              <a:t>Allows for discovery of connection when inspecting source workspace</a:t>
            </a:r>
          </a:p>
          <a:p>
            <a:pPr lvl="1"/>
            <a:r>
              <a:rPr lang="en-US" dirty="0"/>
              <a:t>Enables configuration when recreating lakehouse shortcuts and data pipelines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5F0178-1E8E-7150-4D1E-F8FB56AD89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4119"/>
          <a:stretch/>
        </p:blipFill>
        <p:spPr>
          <a:xfrm>
            <a:off x="1129255" y="2514577"/>
            <a:ext cx="6130304" cy="227991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90A2B83-CEF8-36ED-783D-F121364DFCE9}"/>
              </a:ext>
            </a:extLst>
          </p:cNvPr>
          <p:cNvGrpSpPr/>
          <p:nvPr/>
        </p:nvGrpSpPr>
        <p:grpSpPr>
          <a:xfrm>
            <a:off x="7469974" y="3654534"/>
            <a:ext cx="4049859" cy="768356"/>
            <a:chOff x="7587961" y="3595540"/>
            <a:chExt cx="4049859" cy="768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FF574E1-9FA9-281F-E854-5B5CC2FEE7A5}"/>
                </a:ext>
              </a:extLst>
            </p:cNvPr>
            <p:cNvSpPr/>
            <p:nvPr/>
          </p:nvSpPr>
          <p:spPr bwMode="auto">
            <a:xfrm>
              <a:off x="8484178" y="3595540"/>
              <a:ext cx="3153642" cy="7683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14300" lvl="1"/>
              <a:r>
                <a:rPr lang="en-US" sz="1000" b="1" dirty="0">
                  <a:solidFill>
                    <a:schemeClr val="tx1"/>
                  </a:solidFill>
                </a:rPr>
                <a:t>Workspace[</a:t>
              </a:r>
              <a:r>
                <a:rPr lang="en-US" sz="1000" dirty="0">
                  <a:solidFill>
                    <a:schemeClr val="tx1"/>
                  </a:solidFill>
                </a:rPr>
                <a:t>WORKSPACE_ID</a:t>
              </a:r>
              <a:r>
                <a:rPr lang="en-US" sz="1000" b="1" dirty="0">
                  <a:solidFill>
                    <a:schemeClr val="tx1"/>
                  </a:solidFill>
                </a:rPr>
                <a:t>]-Lakehouse[sales]</a:t>
              </a:r>
            </a:p>
            <a:p>
              <a:pPr marL="114300" lvl="1"/>
              <a:r>
                <a:rPr lang="en-US" sz="1000" b="1" dirty="0">
                  <a:solidFill>
                    <a:schemeClr val="tx1"/>
                  </a:solidFill>
                </a:rPr>
                <a:t>Workspace[</a:t>
              </a:r>
              <a:r>
                <a:rPr lang="en-US" sz="1000" dirty="0">
                  <a:solidFill>
                    <a:schemeClr val="tx1"/>
                  </a:solidFill>
                </a:rPr>
                <a:t>WORKSPACE_ID</a:t>
              </a:r>
              <a:r>
                <a:rPr lang="en-US" sz="1000" b="1" dirty="0">
                  <a:solidFill>
                    <a:schemeClr val="tx1"/>
                  </a:solidFill>
                </a:rPr>
                <a:t>]-ADLS</a:t>
              </a:r>
            </a:p>
            <a:p>
              <a:pPr marL="114300" lvl="1"/>
              <a:r>
                <a:rPr lang="en-US" sz="1000" b="1" dirty="0">
                  <a:solidFill>
                    <a:schemeClr val="tx1"/>
                  </a:solidFill>
                </a:rPr>
                <a:t>Workspace[</a:t>
              </a:r>
              <a:r>
                <a:rPr lang="en-US" sz="1000" dirty="0">
                  <a:solidFill>
                    <a:schemeClr val="tx1"/>
                  </a:solidFill>
                </a:rPr>
                <a:t>WORKSPACE_ID</a:t>
              </a:r>
              <a:r>
                <a:rPr lang="en-US" sz="1000" b="1" dirty="0">
                  <a:solidFill>
                    <a:schemeClr val="tx1"/>
                  </a:solidFill>
                </a:rPr>
                <a:t>]-Web</a:t>
              </a:r>
              <a:endParaRPr lang="en-US" sz="1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Arrow: Left 5">
              <a:extLst>
                <a:ext uri="{FF2B5EF4-FFF2-40B4-BE49-F238E27FC236}">
                  <a16:creationId xmlns:a16="http://schemas.microsoft.com/office/drawing/2014/main" id="{F9EB3E2D-20FE-8561-7DA4-3C35EB500E63}"/>
                </a:ext>
              </a:extLst>
            </p:cNvPr>
            <p:cNvSpPr/>
            <p:nvPr/>
          </p:nvSpPr>
          <p:spPr bwMode="auto">
            <a:xfrm>
              <a:off x="7587961" y="3829050"/>
              <a:ext cx="789709" cy="301336"/>
            </a:xfrm>
            <a:prstGeom prst="lef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15594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E171E-FC00-D08B-C9C5-8C18A045D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04CF4-43E4-5DF9-30B5-8434DFB88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E9FBE-F534-6381-B7C2-C482AF0DF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399083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Challenges in Fabric CI/CD and Solution Deployment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Configuring Datasource Paths using Deployment Parameters</a:t>
            </a:r>
          </a:p>
          <a:p>
            <a:r>
              <a:rPr lang="en-US" dirty="0"/>
              <a:t>Developing a Custom API-Driven Deployment Pipeline</a:t>
            </a:r>
          </a:p>
          <a:p>
            <a:pPr lvl="1"/>
            <a:r>
              <a:rPr lang="en-US" dirty="0"/>
              <a:t>Deploying and Updating Solutions from a Source Workspace</a:t>
            </a:r>
          </a:p>
          <a:p>
            <a:pPr lvl="1"/>
            <a:r>
              <a:rPr lang="en-US" dirty="0"/>
              <a:t>Exporting and Deploying Solutions using Solution Folders</a:t>
            </a:r>
          </a:p>
          <a:p>
            <a:pPr lvl="1"/>
            <a:r>
              <a:rPr lang="en-US" dirty="0"/>
              <a:t>Exporting and Deploying Solutions using GIT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362355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C04D6D-06F6-B505-A65D-5869E84C2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112D08-7726-EE64-F26E-EC5914C4E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Customer Data and Datasource Paths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69B0DE5-A144-72C8-0677-7087BC54F8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Solution design required to parameterize customer data</a:t>
            </a:r>
          </a:p>
          <a:p>
            <a:pPr lvl="1"/>
            <a:r>
              <a:rPr lang="en-US" dirty="0"/>
              <a:t>Deployment workflow must integrate creation parameters unique to each customer</a:t>
            </a:r>
          </a:p>
          <a:p>
            <a:pPr lvl="1"/>
            <a:r>
              <a:rPr lang="en-US" dirty="0"/>
              <a:t>This is especially true for datasource path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8361848-E2A3-97C8-9945-FB470E8C6DE5}"/>
              </a:ext>
            </a:extLst>
          </p:cNvPr>
          <p:cNvGrpSpPr/>
          <p:nvPr/>
        </p:nvGrpSpPr>
        <p:grpSpPr>
          <a:xfrm>
            <a:off x="2695378" y="3895353"/>
            <a:ext cx="2316073" cy="1246891"/>
            <a:chOff x="5641807" y="3839862"/>
            <a:chExt cx="2316073" cy="124689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5523D1C-225A-C71E-6F2F-0487B50541E3}"/>
                </a:ext>
              </a:extLst>
            </p:cNvPr>
            <p:cNvSpPr/>
            <p:nvPr/>
          </p:nvSpPr>
          <p:spPr>
            <a:xfrm>
              <a:off x="6391833" y="3839862"/>
              <a:ext cx="1566047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b="1" dirty="0"/>
                <a:t>Solution Deployment Logic</a:t>
              </a:r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FB136881-169F-64D2-A742-85390C456796}"/>
                </a:ext>
              </a:extLst>
            </p:cNvPr>
            <p:cNvSpPr/>
            <p:nvPr/>
          </p:nvSpPr>
          <p:spPr>
            <a:xfrm>
              <a:off x="5641807" y="4200019"/>
              <a:ext cx="611568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57D760-1368-FF0C-58CF-3EE8ED7BA22F}"/>
              </a:ext>
            </a:extLst>
          </p:cNvPr>
          <p:cNvGrpSpPr/>
          <p:nvPr/>
        </p:nvGrpSpPr>
        <p:grpSpPr>
          <a:xfrm>
            <a:off x="5346605" y="4076883"/>
            <a:ext cx="2238037" cy="937543"/>
            <a:chOff x="8362607" y="4021392"/>
            <a:chExt cx="2238037" cy="93754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D59B0C5E-B3B1-70E5-6176-C3A75A534A32}"/>
                </a:ext>
              </a:extLst>
            </p:cNvPr>
            <p:cNvSpPr/>
            <p:nvPr/>
          </p:nvSpPr>
          <p:spPr>
            <a:xfrm>
              <a:off x="9147100" y="4021392"/>
              <a:ext cx="1453544" cy="93754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/>
                <a:t>Customer 2</a:t>
              </a:r>
            </a:p>
            <a:p>
              <a:pPr algn="ctr"/>
              <a:r>
                <a:rPr lang="en-US" sz="1428" b="1" dirty="0">
                  <a:solidFill>
                    <a:srgbClr val="FFFF00"/>
                  </a:solidFill>
                </a:rPr>
                <a:t>Workspace</a:t>
              </a:r>
              <a:endParaRPr lang="en-US" sz="1632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179752D1-BDBC-09C8-B75D-AFDE17964D3D}"/>
                </a:ext>
              </a:extLst>
            </p:cNvPr>
            <p:cNvSpPr/>
            <p:nvPr/>
          </p:nvSpPr>
          <p:spPr>
            <a:xfrm>
              <a:off x="8362607" y="4271948"/>
              <a:ext cx="67220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2D07DC4-C299-5A92-08DC-5E39F4AE2F65}"/>
              </a:ext>
            </a:extLst>
          </p:cNvPr>
          <p:cNvGrpSpPr/>
          <p:nvPr/>
        </p:nvGrpSpPr>
        <p:grpSpPr>
          <a:xfrm>
            <a:off x="5113609" y="2600159"/>
            <a:ext cx="2482015" cy="1032972"/>
            <a:chOff x="8060038" y="2907154"/>
            <a:chExt cx="2482015" cy="103297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DA48174-B93C-4793-3102-F0E58AEFC087}"/>
                </a:ext>
              </a:extLst>
            </p:cNvPr>
            <p:cNvSpPr/>
            <p:nvPr/>
          </p:nvSpPr>
          <p:spPr>
            <a:xfrm>
              <a:off x="9088509" y="2907154"/>
              <a:ext cx="1453544" cy="93754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/>
                <a:t>Customer 1</a:t>
              </a:r>
            </a:p>
            <a:p>
              <a:pPr algn="ctr"/>
              <a:r>
                <a:rPr lang="en-US" sz="1428" b="1" dirty="0">
                  <a:solidFill>
                    <a:srgbClr val="FFFF00"/>
                  </a:solidFill>
                </a:rPr>
                <a:t>Workspace</a:t>
              </a:r>
              <a:endParaRPr lang="en-US" sz="1632" b="1" dirty="0">
                <a:solidFill>
                  <a:srgbClr val="FFFF00"/>
                </a:solidFill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B9ED90A2-40EA-B94B-2D5D-3BEBC500BE8B}"/>
                </a:ext>
              </a:extLst>
            </p:cNvPr>
            <p:cNvSpPr/>
            <p:nvPr/>
          </p:nvSpPr>
          <p:spPr>
            <a:xfrm rot="19579959">
              <a:off x="8060038" y="3515208"/>
              <a:ext cx="97118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E9F402D-CA9A-480B-4C5A-92C1907F77D4}"/>
              </a:ext>
            </a:extLst>
          </p:cNvPr>
          <p:cNvGrpSpPr/>
          <p:nvPr/>
        </p:nvGrpSpPr>
        <p:grpSpPr>
          <a:xfrm>
            <a:off x="5065920" y="5489842"/>
            <a:ext cx="2587401" cy="1050027"/>
            <a:chOff x="8062044" y="5023145"/>
            <a:chExt cx="2587401" cy="105002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47AB69CD-BE39-325A-E5C7-0785CC5F90E0}"/>
                </a:ext>
              </a:extLst>
            </p:cNvPr>
            <p:cNvSpPr/>
            <p:nvPr/>
          </p:nvSpPr>
          <p:spPr>
            <a:xfrm>
              <a:off x="9195901" y="5135629"/>
              <a:ext cx="1453544" cy="93754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28" dirty="0"/>
                <a:t>Customer 3</a:t>
              </a:r>
            </a:p>
            <a:p>
              <a:pPr algn="ctr"/>
              <a:r>
                <a:rPr lang="en-US" sz="1428" b="1" dirty="0">
                  <a:solidFill>
                    <a:srgbClr val="FFFF00"/>
                  </a:solidFill>
                </a:rPr>
                <a:t>Workspace</a:t>
              </a:r>
              <a:endParaRPr lang="en-US" sz="1632" b="1" dirty="0">
                <a:solidFill>
                  <a:srgbClr val="FFFF00"/>
                </a:solidFill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053A9496-2AAB-AFDA-D06B-1F7497899ABD}"/>
                </a:ext>
              </a:extLst>
            </p:cNvPr>
            <p:cNvSpPr/>
            <p:nvPr/>
          </p:nvSpPr>
          <p:spPr>
            <a:xfrm rot="2006283">
              <a:off x="8062044" y="5023145"/>
              <a:ext cx="107274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sp>
        <p:nvSpPr>
          <p:cNvPr id="31" name="AutoShape 2">
            <a:extLst>
              <a:ext uri="{FF2B5EF4-FFF2-40B4-BE49-F238E27FC236}">
                <a16:creationId xmlns:a16="http://schemas.microsoft.com/office/drawing/2014/main" id="{2682E396-42A9-E24B-3698-DE1373059E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65837" y="1727948"/>
            <a:ext cx="1921715" cy="192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E0D2419-C0D6-3E8E-E38B-CD6A466DB807}"/>
              </a:ext>
            </a:extLst>
          </p:cNvPr>
          <p:cNvGrpSpPr/>
          <p:nvPr/>
        </p:nvGrpSpPr>
        <p:grpSpPr>
          <a:xfrm>
            <a:off x="7595624" y="2345173"/>
            <a:ext cx="4006833" cy="1246891"/>
            <a:chOff x="7378144" y="2357773"/>
            <a:chExt cx="4006833" cy="12468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2ADD55B-CC74-D356-56A4-F9BFF78A8A0B}"/>
                </a:ext>
              </a:extLst>
            </p:cNvPr>
            <p:cNvGrpSpPr/>
            <p:nvPr/>
          </p:nvGrpSpPr>
          <p:grpSpPr>
            <a:xfrm>
              <a:off x="8369748" y="2357773"/>
              <a:ext cx="3015229" cy="1246891"/>
              <a:chOff x="8060635" y="2751987"/>
              <a:chExt cx="3228816" cy="136450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3C3F4C47-E99E-19E2-0978-5194B1D6D408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Customer 1 Datasources</a:t>
                </a:r>
              </a:p>
            </p:txBody>
          </p:sp>
          <p:sp>
            <p:nvSpPr>
              <p:cNvPr id="14" name="Flowchart: Magnetic Disk 13">
                <a:extLst>
                  <a:ext uri="{FF2B5EF4-FFF2-40B4-BE49-F238E27FC236}">
                    <a16:creationId xmlns:a16="http://schemas.microsoft.com/office/drawing/2014/main" id="{DE8EBA2A-A6CB-5639-0361-4A729B144505}"/>
                  </a:ext>
                </a:extLst>
              </p:cNvPr>
              <p:cNvSpPr/>
              <p:nvPr/>
            </p:nvSpPr>
            <p:spPr bwMode="auto">
              <a:xfrm>
                <a:off x="9807606" y="3123331"/>
                <a:ext cx="1256904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21" name="Rectangle: Top Corners One Rounded and One Snipped 20">
                <a:extLst>
                  <a:ext uri="{FF2B5EF4-FFF2-40B4-BE49-F238E27FC236}">
                    <a16:creationId xmlns:a16="http://schemas.microsoft.com/office/drawing/2014/main" id="{38FAD45D-4033-03BD-7E31-FD3B81791460}"/>
                  </a:ext>
                </a:extLst>
              </p:cNvPr>
              <p:cNvSpPr/>
              <p:nvPr/>
            </p:nvSpPr>
            <p:spPr bwMode="auto">
              <a:xfrm>
                <a:off x="8297547" y="314321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39" name="Arrow: Right 38">
              <a:extLst>
                <a:ext uri="{FF2B5EF4-FFF2-40B4-BE49-F238E27FC236}">
                  <a16:creationId xmlns:a16="http://schemas.microsoft.com/office/drawing/2014/main" id="{EDC4EE06-F5C8-336C-78A9-5674AA5A6418}"/>
                </a:ext>
              </a:extLst>
            </p:cNvPr>
            <p:cNvSpPr/>
            <p:nvPr/>
          </p:nvSpPr>
          <p:spPr>
            <a:xfrm rot="10800000">
              <a:off x="7378144" y="2898250"/>
              <a:ext cx="971186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1D54B9-5553-1E73-9B2B-F6CFF81EDBEC}"/>
              </a:ext>
            </a:extLst>
          </p:cNvPr>
          <p:cNvGrpSpPr/>
          <p:nvPr/>
        </p:nvGrpSpPr>
        <p:grpSpPr>
          <a:xfrm>
            <a:off x="7653869" y="3897917"/>
            <a:ext cx="3948588" cy="1246891"/>
            <a:chOff x="7436389" y="3910517"/>
            <a:chExt cx="3948588" cy="124689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6596E61-6A6D-E833-4890-BAC1DDEC1DF7}"/>
                </a:ext>
              </a:extLst>
            </p:cNvPr>
            <p:cNvGrpSpPr/>
            <p:nvPr/>
          </p:nvGrpSpPr>
          <p:grpSpPr>
            <a:xfrm>
              <a:off x="8369748" y="3910517"/>
              <a:ext cx="3015229" cy="1246891"/>
              <a:chOff x="8060635" y="2751987"/>
              <a:chExt cx="3228816" cy="1364501"/>
            </a:xfrm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0F4C7858-21CE-75BC-495A-48743E81DEA7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Customer 2 Datasources</a:t>
                </a:r>
              </a:p>
            </p:txBody>
          </p:sp>
          <p:sp>
            <p:nvSpPr>
              <p:cNvPr id="33" name="Flowchart: Magnetic Disk 32">
                <a:extLst>
                  <a:ext uri="{FF2B5EF4-FFF2-40B4-BE49-F238E27FC236}">
                    <a16:creationId xmlns:a16="http://schemas.microsoft.com/office/drawing/2014/main" id="{9A7462BB-ADC3-BE63-47AB-B8BF2B72195B}"/>
                  </a:ext>
                </a:extLst>
              </p:cNvPr>
              <p:cNvSpPr/>
              <p:nvPr/>
            </p:nvSpPr>
            <p:spPr bwMode="auto">
              <a:xfrm>
                <a:off x="9807606" y="3123331"/>
                <a:ext cx="1256904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34" name="Rectangle: Top Corners One Rounded and One Snipped 33">
                <a:extLst>
                  <a:ext uri="{FF2B5EF4-FFF2-40B4-BE49-F238E27FC236}">
                    <a16:creationId xmlns:a16="http://schemas.microsoft.com/office/drawing/2014/main" id="{17FA6353-765F-201C-A170-D30A14803615}"/>
                  </a:ext>
                </a:extLst>
              </p:cNvPr>
              <p:cNvSpPr/>
              <p:nvPr/>
            </p:nvSpPr>
            <p:spPr bwMode="auto">
              <a:xfrm>
                <a:off x="8297547" y="314321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40" name="Arrow: Right 39">
              <a:extLst>
                <a:ext uri="{FF2B5EF4-FFF2-40B4-BE49-F238E27FC236}">
                  <a16:creationId xmlns:a16="http://schemas.microsoft.com/office/drawing/2014/main" id="{02BD7C52-18F0-368E-4799-5D170F813FD9}"/>
                </a:ext>
              </a:extLst>
            </p:cNvPr>
            <p:cNvSpPr/>
            <p:nvPr/>
          </p:nvSpPr>
          <p:spPr>
            <a:xfrm rot="10800000">
              <a:off x="7436389" y="4340039"/>
              <a:ext cx="90061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7C85FA8-5FF4-30E5-9AFE-49CB44E1B7D5}"/>
              </a:ext>
            </a:extLst>
          </p:cNvPr>
          <p:cNvGrpSpPr/>
          <p:nvPr/>
        </p:nvGrpSpPr>
        <p:grpSpPr>
          <a:xfrm>
            <a:off x="7692568" y="5450661"/>
            <a:ext cx="3909889" cy="1246891"/>
            <a:chOff x="7503283" y="5227141"/>
            <a:chExt cx="3909889" cy="1246891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D474C2B-0178-8E69-429C-CC5377212A6B}"/>
                </a:ext>
              </a:extLst>
            </p:cNvPr>
            <p:cNvGrpSpPr/>
            <p:nvPr/>
          </p:nvGrpSpPr>
          <p:grpSpPr>
            <a:xfrm>
              <a:off x="8397943" y="5227141"/>
              <a:ext cx="3015229" cy="1246891"/>
              <a:chOff x="8060635" y="2751987"/>
              <a:chExt cx="3228816" cy="1364501"/>
            </a:xfrm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8560054F-C3B7-C82B-535D-A4CCDF3324C7}"/>
                  </a:ext>
                </a:extLst>
              </p:cNvPr>
              <p:cNvSpPr/>
              <p:nvPr/>
            </p:nvSpPr>
            <p:spPr bwMode="auto">
              <a:xfrm>
                <a:off x="8060635" y="2751987"/>
                <a:ext cx="3228816" cy="136450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4572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Customer 3 Datasources</a:t>
                </a:r>
              </a:p>
            </p:txBody>
          </p:sp>
          <p:sp>
            <p:nvSpPr>
              <p:cNvPr id="37" name="Flowchart: Magnetic Disk 36">
                <a:extLst>
                  <a:ext uri="{FF2B5EF4-FFF2-40B4-BE49-F238E27FC236}">
                    <a16:creationId xmlns:a16="http://schemas.microsoft.com/office/drawing/2014/main" id="{ECF40199-AAFC-DF17-1901-DEF708FDF9A4}"/>
                  </a:ext>
                </a:extLst>
              </p:cNvPr>
              <p:cNvSpPr/>
              <p:nvPr/>
            </p:nvSpPr>
            <p:spPr bwMode="auto">
              <a:xfrm>
                <a:off x="9807606" y="3123331"/>
                <a:ext cx="1256904" cy="807489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Azure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SQL Database</a:t>
                </a:r>
              </a:p>
            </p:txBody>
          </p:sp>
          <p:sp>
            <p:nvSpPr>
              <p:cNvPr id="38" name="Rectangle: Top Corners One Rounded and One Snipped 37">
                <a:extLst>
                  <a:ext uri="{FF2B5EF4-FFF2-40B4-BE49-F238E27FC236}">
                    <a16:creationId xmlns:a16="http://schemas.microsoft.com/office/drawing/2014/main" id="{6C8A170D-4D2E-B20A-48F8-62BB4CD121AA}"/>
                  </a:ext>
                </a:extLst>
              </p:cNvPr>
              <p:cNvSpPr/>
              <p:nvPr/>
            </p:nvSpPr>
            <p:spPr bwMode="auto">
              <a:xfrm>
                <a:off x="8297547" y="3143213"/>
                <a:ext cx="1318253" cy="807488"/>
              </a:xfrm>
              <a:prstGeom prst="snip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ADLS Gen2</a:t>
                </a:r>
              </a:p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Storage Container</a:t>
                </a:r>
              </a:p>
            </p:txBody>
          </p:sp>
        </p:grpSp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660EA300-5071-9BD5-3543-D0CB0C3A0417}"/>
                </a:ext>
              </a:extLst>
            </p:cNvPr>
            <p:cNvSpPr/>
            <p:nvPr/>
          </p:nvSpPr>
          <p:spPr>
            <a:xfrm rot="10800000">
              <a:off x="7503283" y="5659664"/>
              <a:ext cx="863794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64FAFF-A7DE-1EED-D5A2-10B5891A413B}"/>
              </a:ext>
            </a:extLst>
          </p:cNvPr>
          <p:cNvGrpSpPr/>
          <p:nvPr/>
        </p:nvGrpSpPr>
        <p:grpSpPr>
          <a:xfrm>
            <a:off x="511277" y="3588133"/>
            <a:ext cx="2024811" cy="1759672"/>
            <a:chOff x="1140788" y="2715026"/>
            <a:chExt cx="2907477" cy="2526757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A1FE632-ABA9-A129-815E-D0CECB4C5AE7}"/>
                </a:ext>
              </a:extLst>
            </p:cNvPr>
            <p:cNvSpPr/>
            <p:nvPr/>
          </p:nvSpPr>
          <p:spPr bwMode="auto">
            <a:xfrm>
              <a:off x="1140788" y="2715026"/>
              <a:ext cx="2907477" cy="25267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Fabric Solution Template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18A4AC5-5F06-A0F1-028F-7A70D8759E6D}"/>
                </a:ext>
              </a:extLst>
            </p:cNvPr>
            <p:cNvCxnSpPr>
              <a:cxnSpLocks/>
            </p:cNvCxnSpPr>
            <p:nvPr/>
          </p:nvCxnSpPr>
          <p:spPr>
            <a:xfrm>
              <a:off x="1140788" y="3037267"/>
              <a:ext cx="2907477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856EF552-8D97-00F1-D9A7-97BB5B342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5023" y="3082202"/>
              <a:ext cx="2748881" cy="2083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09703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3B463-D205-9027-BFE6-2C8DBB685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Parameters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C4BB8-AEE9-7CE9-4D30-D942B9BC06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FabricSolutionDeployment introduces concept of deployment parameters</a:t>
            </a:r>
          </a:p>
          <a:p>
            <a:pPr lvl="1"/>
            <a:r>
              <a:rPr lang="en-US" dirty="0"/>
              <a:t>Deployment logic in pipeline looks for presence of deployment parameters</a:t>
            </a:r>
          </a:p>
          <a:p>
            <a:pPr lvl="1"/>
            <a:r>
              <a:rPr lang="en-US" dirty="0"/>
              <a:t>When found, deployment parameters leads logic to modify target datasource paths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8487D3-6520-48DC-BBC3-09AFEC6BE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257" y="2533078"/>
            <a:ext cx="9187117" cy="404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04606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DDD1B-862F-10B3-10ED-C07BFECF5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Datasource Paths Live in a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013D1-0E27-08FC-6E8D-DAC8974E5D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539978"/>
          </a:xfrm>
        </p:spPr>
        <p:txBody>
          <a:bodyPr/>
          <a:lstStyle/>
          <a:p>
            <a:r>
              <a:rPr lang="en-US" dirty="0"/>
              <a:t>Inside item definition files in semantic models</a:t>
            </a:r>
          </a:p>
          <a:p>
            <a:pPr lvl="1"/>
            <a:r>
              <a:rPr lang="en-US" dirty="0"/>
              <a:t>Example item definitions files with datasource paths include </a:t>
            </a:r>
            <a:r>
              <a:rPr lang="en-US" sz="1800" b="1" dirty="0" err="1">
                <a:solidFill>
                  <a:srgbClr val="8A0000"/>
                </a:solidFill>
              </a:rPr>
              <a:t>expressions.tmdl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8A0000"/>
                </a:solidFill>
              </a:rPr>
              <a:t>model.bim</a:t>
            </a:r>
            <a:endParaRPr lang="en-US" b="1" dirty="0">
              <a:solidFill>
                <a:srgbClr val="8A0000"/>
              </a:solidFill>
            </a:endParaRPr>
          </a:p>
          <a:p>
            <a:r>
              <a:rPr lang="en-US" dirty="0"/>
              <a:t>Inside Notebooks</a:t>
            </a:r>
          </a:p>
          <a:p>
            <a:pPr lvl="1"/>
            <a:r>
              <a:rPr lang="en-US" dirty="0"/>
              <a:t>Developers can add URLs directly in their python code</a:t>
            </a:r>
          </a:p>
          <a:p>
            <a:r>
              <a:rPr lang="en-US" dirty="0"/>
              <a:t>In connections</a:t>
            </a:r>
          </a:p>
          <a:p>
            <a:pPr lvl="1"/>
            <a:r>
              <a:rPr lang="en-US" dirty="0"/>
              <a:t>A connection is a credential bound to a datasource path</a:t>
            </a:r>
          </a:p>
          <a:p>
            <a:r>
              <a:rPr lang="en-US" dirty="0"/>
              <a:t>In shortcut</a:t>
            </a:r>
          </a:p>
          <a:p>
            <a:pPr lvl="1"/>
            <a:r>
              <a:rPr lang="en-US" dirty="0"/>
              <a:t>Shortcut created with datasource path</a:t>
            </a:r>
          </a:p>
          <a:p>
            <a:pPr lvl="1"/>
            <a:r>
              <a:rPr lang="en-US" dirty="0"/>
              <a:t>Shortcut must be bound to connection with same datasource path</a:t>
            </a:r>
          </a:p>
          <a:p>
            <a:r>
              <a:rPr lang="en-US" dirty="0"/>
              <a:t>In data pipeline</a:t>
            </a:r>
          </a:p>
          <a:p>
            <a:pPr lvl="1"/>
            <a:r>
              <a:rPr lang="en-US" dirty="0"/>
              <a:t>Data pipeline created to reference connection to external datasource</a:t>
            </a:r>
          </a:p>
          <a:p>
            <a:pPr lvl="1"/>
            <a:r>
              <a:rPr lang="en-US" dirty="0"/>
              <a:t>Connection created with target datasource path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09018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FF761-1D1D-48BD-F53A-07935D859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 User API Design and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4CA1D6-9C5D-3332-2286-71FDB8AAB9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847481"/>
          </a:xfrm>
        </p:spPr>
        <p:txBody>
          <a:bodyPr/>
          <a:lstStyle/>
          <a:p>
            <a:r>
              <a:rPr lang="en-US" dirty="0"/>
              <a:t>Fabric User API used to create and manage workspaces and workspace items</a:t>
            </a:r>
          </a:p>
          <a:p>
            <a:pPr lvl="1"/>
            <a:r>
              <a:rPr lang="en-US" dirty="0"/>
              <a:t>Fabric User API designed to be accessible to </a:t>
            </a:r>
            <a:r>
              <a:rPr lang="en-US" sz="1600" b="1" dirty="0">
                <a:solidFill>
                  <a:srgbClr val="8A0000"/>
                </a:solidFill>
              </a:rPr>
              <a:t>any</a:t>
            </a:r>
            <a:r>
              <a:rPr lang="en-US" dirty="0"/>
              <a:t> developer on </a:t>
            </a:r>
            <a:r>
              <a:rPr lang="en-US" sz="1600" b="1" dirty="0">
                <a:solidFill>
                  <a:srgbClr val="8A0000"/>
                </a:solidFill>
              </a:rPr>
              <a:t>any</a:t>
            </a:r>
            <a:r>
              <a:rPr lang="en-US" dirty="0"/>
              <a:t> development platform</a:t>
            </a:r>
          </a:p>
          <a:p>
            <a:pPr lvl="1"/>
            <a:r>
              <a:rPr lang="en-US" dirty="0"/>
              <a:t>Built using principles of REST and open security standards (OAuth2 and Open ID Connect)</a:t>
            </a:r>
          </a:p>
          <a:p>
            <a:pPr lvl="1"/>
            <a:r>
              <a:rPr lang="en-US" dirty="0"/>
              <a:t>Public cloud endpoint accessible through base URL of </a:t>
            </a:r>
            <a:r>
              <a:rPr lang="en-US" sz="1600" b="1" dirty="0">
                <a:solidFill>
                  <a:srgbClr val="8A0000"/>
                </a:solidFill>
              </a:rPr>
              <a:t>https://api.fabric.microsoft.com/v1</a:t>
            </a:r>
            <a:endParaRPr lang="en-US" b="1" dirty="0">
              <a:solidFill>
                <a:srgbClr val="8A0000"/>
              </a:solidFill>
            </a:endParaRPr>
          </a:p>
          <a:p>
            <a:pPr lvl="1"/>
            <a:r>
              <a:rPr lang="en-US" dirty="0"/>
              <a:t>Fabric User API can be called as a [</a:t>
            </a:r>
            <a:r>
              <a:rPr lang="en-US" sz="1600" b="1" dirty="0">
                <a:solidFill>
                  <a:srgbClr val="6C0000"/>
                </a:solidFill>
              </a:rPr>
              <a:t>user</a:t>
            </a:r>
            <a:r>
              <a:rPr lang="en-US" dirty="0"/>
              <a:t>] or as a [</a:t>
            </a:r>
            <a:r>
              <a:rPr lang="en-US" sz="1600" b="1" dirty="0">
                <a:solidFill>
                  <a:srgbClr val="6C0000"/>
                </a:solidFill>
              </a:rPr>
              <a:t>service principal</a:t>
            </a:r>
            <a:r>
              <a:rPr lang="en-US" dirty="0"/>
              <a:t>]</a:t>
            </a:r>
            <a:r>
              <a:rPr lang="en-US" sz="1800" b="1" dirty="0">
                <a:solidFill>
                  <a:srgbClr val="6C0000"/>
                </a:solidFill>
              </a:rPr>
              <a:t>*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Caller must first acquire access token for Fabric User API from Azure AD </a:t>
            </a:r>
          </a:p>
          <a:p>
            <a:pPr lvl="1"/>
            <a:r>
              <a:rPr lang="en-US" dirty="0"/>
              <a:t>Caller must transmit access token in all API calls using </a:t>
            </a:r>
            <a:r>
              <a:rPr lang="en-US" sz="1600" b="1" dirty="0">
                <a:solidFill>
                  <a:srgbClr val="8A0000"/>
                </a:solidFill>
              </a:rPr>
              <a:t>Authorization</a:t>
            </a:r>
            <a:r>
              <a:rPr lang="en-US" dirty="0"/>
              <a:t> header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2D6C16-F4EE-C164-2946-1DA9ABF02DD3}"/>
              </a:ext>
            </a:extLst>
          </p:cNvPr>
          <p:cNvSpPr/>
          <p:nvPr/>
        </p:nvSpPr>
        <p:spPr bwMode="auto">
          <a:xfrm>
            <a:off x="963562" y="4184722"/>
            <a:ext cx="2296142" cy="189019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Your Application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16D9BB-2D21-F766-BE34-E85EAE9EDB46}"/>
              </a:ext>
            </a:extLst>
          </p:cNvPr>
          <p:cNvSpPr/>
          <p:nvPr/>
        </p:nvSpPr>
        <p:spPr bwMode="auto">
          <a:xfrm>
            <a:off x="8545473" y="4191855"/>
            <a:ext cx="2372070" cy="1890198"/>
          </a:xfrm>
          <a:prstGeom prst="rect">
            <a:avLst/>
          </a:prstGeom>
          <a:solidFill>
            <a:srgbClr val="16786D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Fabric REST APIs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19F60A9-723B-9497-9F85-CC98C39216E4}"/>
              </a:ext>
            </a:extLst>
          </p:cNvPr>
          <p:cNvGrpSpPr/>
          <p:nvPr/>
        </p:nvGrpSpPr>
        <p:grpSpPr>
          <a:xfrm>
            <a:off x="3435818" y="4191855"/>
            <a:ext cx="4813740" cy="1789481"/>
            <a:chOff x="3524308" y="3955098"/>
            <a:chExt cx="4813740" cy="1789481"/>
          </a:xfrm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913CC549-2E75-59C7-C5DA-670C2DDFCFEF}"/>
                </a:ext>
              </a:extLst>
            </p:cNvPr>
            <p:cNvSpPr/>
            <p:nvPr/>
          </p:nvSpPr>
          <p:spPr bwMode="auto">
            <a:xfrm>
              <a:off x="3524309" y="3955098"/>
              <a:ext cx="4813739" cy="937966"/>
            </a:xfrm>
            <a:prstGeom prst="rightArrow">
              <a:avLst>
                <a:gd name="adj1" fmla="val 66153"/>
                <a:gd name="adj2" fmla="val 9354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FC9F703-22F5-849D-B4C4-56B3A4F8E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18196" y="4180306"/>
              <a:ext cx="3398815" cy="449619"/>
            </a:xfrm>
            <a:prstGeom prst="rect">
              <a:avLst/>
            </a:prstGeom>
          </p:spPr>
        </p:pic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942EEBE-7073-57BE-1841-5EAE5A63FEC0}"/>
                </a:ext>
              </a:extLst>
            </p:cNvPr>
            <p:cNvSpPr/>
            <p:nvPr/>
          </p:nvSpPr>
          <p:spPr bwMode="auto">
            <a:xfrm>
              <a:off x="5082125" y="4405115"/>
              <a:ext cx="1934886" cy="118927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  <a:alpha val="78000"/>
              </a:schemeClr>
            </a:solidFill>
            <a:ln w="12700">
              <a:solidFill>
                <a:schemeClr val="bg2">
                  <a:lumMod val="8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900" b="1" dirty="0">
                  <a:solidFill>
                    <a:srgbClr val="8A0000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access token</a:t>
              </a: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76B5A84C-F9F5-F100-5998-C1DDECAD9CDB}"/>
                </a:ext>
              </a:extLst>
            </p:cNvPr>
            <p:cNvSpPr/>
            <p:nvPr/>
          </p:nvSpPr>
          <p:spPr bwMode="auto">
            <a:xfrm flipH="1">
              <a:off x="3524308" y="5094709"/>
              <a:ext cx="4813738" cy="473079"/>
            </a:xfrm>
            <a:prstGeom prst="rightArrow">
              <a:avLst>
                <a:gd name="adj1" fmla="val 66153"/>
                <a:gd name="adj2" fmla="val 93548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Arial" panose="020B0604020202020204" pitchFamily="34" charset="0"/>
                </a:rPr>
                <a:t>HTTP Response: 200 OK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14757A62-7A21-063F-39A9-56173888D37F}"/>
                </a:ext>
              </a:extLst>
            </p:cNvPr>
            <p:cNvSpPr/>
            <p:nvPr/>
          </p:nvSpPr>
          <p:spPr bwMode="auto">
            <a:xfrm>
              <a:off x="6016180" y="4893064"/>
              <a:ext cx="1239300" cy="85151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JSON Result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28624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79077-8933-AC08-018C-7F7E355AF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Path in an Imported Semantic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8153DC-4B44-3A04-386E-475057DF50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r="868"/>
          <a:stretch/>
        </p:blipFill>
        <p:spPr>
          <a:xfrm>
            <a:off x="552906" y="1237465"/>
            <a:ext cx="7894904" cy="29817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4F4DC1CC-229F-8A9E-07AC-046C4CB6F099}"/>
              </a:ext>
            </a:extLst>
          </p:cNvPr>
          <p:cNvSpPr/>
          <p:nvPr/>
        </p:nvSpPr>
        <p:spPr bwMode="auto">
          <a:xfrm>
            <a:off x="8603672" y="1298864"/>
            <a:ext cx="1569028" cy="498598"/>
          </a:xfrm>
          <a:prstGeom prst="lef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6765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8B4D78-4A3E-3931-C233-CCB4BCCB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Datasource Path in a Notebook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752C03-A8B3-F286-825B-949D85A82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694" y="1235592"/>
            <a:ext cx="7201905" cy="50013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80CF301D-9BBF-7F3C-48EA-7F55F7DA73C5}"/>
              </a:ext>
            </a:extLst>
          </p:cNvPr>
          <p:cNvSpPr/>
          <p:nvPr/>
        </p:nvSpPr>
        <p:spPr bwMode="auto">
          <a:xfrm>
            <a:off x="8084127" y="4447310"/>
            <a:ext cx="1569028" cy="498598"/>
          </a:xfrm>
          <a:prstGeom prst="lef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D1348103-753C-F716-2B7D-17C07C115694}"/>
              </a:ext>
            </a:extLst>
          </p:cNvPr>
          <p:cNvSpPr/>
          <p:nvPr/>
        </p:nvSpPr>
        <p:spPr bwMode="auto">
          <a:xfrm>
            <a:off x="8007927" y="2448792"/>
            <a:ext cx="1569028" cy="498598"/>
          </a:xfrm>
          <a:prstGeom prst="lef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492302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3E01D-CD9E-A60E-DBC4-955C76AFD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 Path in a Semantic Model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DBCD583-66D5-265C-A175-CC8386C297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247317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sz="2000" b="1" dirty="0" err="1">
                <a:solidFill>
                  <a:srgbClr val="6C0000"/>
                </a:solidFill>
              </a:rPr>
              <a:t>expressions.tmdl</a:t>
            </a:r>
            <a:r>
              <a:rPr lang="en-US" dirty="0"/>
              <a:t> file is typical place to find datasource URL for semantic model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Example of imported model with datasource path for Web connection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Example of DirectLake model with datasource referencing lakehouse SQL endpoint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A6EF38-7AF4-943F-6595-7E941D049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603" y="5105742"/>
            <a:ext cx="10146915" cy="110876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014DAA-11EA-F2AB-CC01-4AD58CDB67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28"/>
          <a:stretch/>
        </p:blipFill>
        <p:spPr>
          <a:xfrm>
            <a:off x="855382" y="1709910"/>
            <a:ext cx="2225575" cy="13479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02A7D2-CE37-3763-0A5D-8ADC395902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525" y="3695440"/>
            <a:ext cx="7393882" cy="77269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25323044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92BDC2-496F-1F89-5912-9D3CBC22E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8" y="1073417"/>
            <a:ext cx="5628773" cy="54873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Arrow: Left 3">
            <a:extLst>
              <a:ext uri="{FF2B5EF4-FFF2-40B4-BE49-F238E27FC236}">
                <a16:creationId xmlns:a16="http://schemas.microsoft.com/office/drawing/2014/main" id="{ABE36489-3D58-71FF-DA1F-3F6EA9A1E672}"/>
              </a:ext>
            </a:extLst>
          </p:cNvPr>
          <p:cNvSpPr/>
          <p:nvPr/>
        </p:nvSpPr>
        <p:spPr bwMode="auto">
          <a:xfrm>
            <a:off x="4074793" y="3497262"/>
            <a:ext cx="1569028" cy="498598"/>
          </a:xfrm>
          <a:prstGeom prst="lef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E11B241E-6028-85BC-06CE-3BD117315A1D}"/>
              </a:ext>
            </a:extLst>
          </p:cNvPr>
          <p:cNvSpPr/>
          <p:nvPr/>
        </p:nvSpPr>
        <p:spPr bwMode="auto">
          <a:xfrm>
            <a:off x="3685309" y="4932219"/>
            <a:ext cx="1569028" cy="498598"/>
          </a:xfrm>
          <a:prstGeom prst="lef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E7C82CFB-CFD3-C425-2597-F943E0E3C134}"/>
              </a:ext>
            </a:extLst>
          </p:cNvPr>
          <p:cNvSpPr/>
          <p:nvPr/>
        </p:nvSpPr>
        <p:spPr bwMode="auto">
          <a:xfrm>
            <a:off x="4859307" y="5881626"/>
            <a:ext cx="1569028" cy="498598"/>
          </a:xfrm>
          <a:prstGeom prst="lef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78BE093-F713-D78B-56CD-16BE736F6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Datasource Paths and Connection Id in a Data Pipeline</a:t>
            </a:r>
          </a:p>
        </p:txBody>
      </p:sp>
    </p:spTree>
    <p:extLst>
      <p:ext uri="{BB962C8B-B14F-4D97-AF65-F5344CB8AC3E}">
        <p14:creationId xmlns:p14="http://schemas.microsoft.com/office/powerpoint/2010/main" val="338593466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1C208-0E66-0C30-221E-63503FB8C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 Id and Notebook Ids in Data Pipeline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4BD2F4-FD54-3080-E10E-02BE1F718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71" y="1292699"/>
            <a:ext cx="4090166" cy="55113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3F390E0E-B449-4935-1F07-C6B919806DA1}"/>
              </a:ext>
            </a:extLst>
          </p:cNvPr>
          <p:cNvSpPr/>
          <p:nvPr/>
        </p:nvSpPr>
        <p:spPr bwMode="auto">
          <a:xfrm>
            <a:off x="4485235" y="3549764"/>
            <a:ext cx="1569028" cy="498598"/>
          </a:xfrm>
          <a:prstGeom prst="lef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9FE6CDFB-77C4-BA72-8B58-660E91F9518B}"/>
              </a:ext>
            </a:extLst>
          </p:cNvPr>
          <p:cNvSpPr/>
          <p:nvPr/>
        </p:nvSpPr>
        <p:spPr bwMode="auto">
          <a:xfrm>
            <a:off x="4485235" y="6056128"/>
            <a:ext cx="1569028" cy="498598"/>
          </a:xfrm>
          <a:prstGeom prst="lef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079771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CBEFA-59D9-D3E7-5240-C68AB49E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Data Used in FabricSolutionDeployment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04212-5AF7-07F7-FD3E-42E4A0F1A4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sz="2000" b="1" dirty="0">
                <a:solidFill>
                  <a:srgbClr val="6C0000"/>
                </a:solidFill>
              </a:rPr>
              <a:t>FabricSolutionDeployment</a:t>
            </a:r>
            <a:r>
              <a:rPr lang="en-US" dirty="0">
                <a:solidFill>
                  <a:srgbClr val="6C0000"/>
                </a:solidFill>
              </a:rPr>
              <a:t> uses Product Sales sample data </a:t>
            </a:r>
          </a:p>
          <a:p>
            <a:pPr lvl="1"/>
            <a:r>
              <a:rPr lang="en-US" dirty="0">
                <a:solidFill>
                  <a:srgbClr val="6C0000"/>
                </a:solidFill>
              </a:rPr>
              <a:t>Sample data used to simulate data for different staging environments</a:t>
            </a:r>
          </a:p>
          <a:p>
            <a:pPr lvl="1"/>
            <a:r>
              <a:rPr lang="en-US" dirty="0">
                <a:solidFill>
                  <a:srgbClr val="6C0000"/>
                </a:solidFill>
              </a:rPr>
              <a:t>Sample data used to simulate data for different customer tenants</a:t>
            </a:r>
          </a:p>
          <a:p>
            <a:pPr lvl="1"/>
            <a:endParaRPr lang="en-US" dirty="0">
              <a:solidFill>
                <a:srgbClr val="6C0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29E4E3-59CB-5E7F-C281-B3170EDB8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012" y="2519261"/>
            <a:ext cx="2266950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4FE99FF-9BCC-F1E0-E4CD-FA337954F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321" y="2519261"/>
            <a:ext cx="2352675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A4B0B0B-484D-5561-6B38-FBDA96377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1084" y="2519261"/>
            <a:ext cx="2581275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7367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B4AB-3FF8-1293-C6AD-E8BB30EAE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Adventure Works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EFA589-99CF-ECE4-340A-702E2FBE4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56" y="996394"/>
            <a:ext cx="7225721" cy="410584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DA297B-2175-31F4-6F61-E1FAA2388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1995" y="1027924"/>
            <a:ext cx="4346864" cy="24292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962649-0BE5-EE91-CC88-A810E61A3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7188" y="3663600"/>
            <a:ext cx="4349722" cy="24606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35370280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F1C4E-ACF2-D1E5-492F-B2233325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Contoso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B88A92-F830-5279-BAFF-792A2972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82" y="999604"/>
            <a:ext cx="7240011" cy="413442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389745-10CC-4C5A-8E3D-F139F1EC0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846" y="1010924"/>
            <a:ext cx="4332575" cy="24263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5A4DC5-CAE1-6D2C-4920-0C55A8380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845" y="3654912"/>
            <a:ext cx="4332575" cy="24635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5504448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B0024-2121-39B1-CA79-0B8B52DBD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DAEF1-2E05-9776-2B41-68C625089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Fabrikam</a:t>
            </a:r>
            <a:r>
              <a:rPr lang="en-US" dirty="0"/>
              <a:t>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2EDD07-6C9B-8BA7-E2D1-7BCBDC3E7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61" y="1038810"/>
            <a:ext cx="7249537" cy="40963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6DBE22-17A4-5746-6F3C-53A0121B1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3231" y="1012640"/>
            <a:ext cx="4352580" cy="24320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B76675-4ADC-FFB0-0172-7BE4D30176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4663" y="3645706"/>
            <a:ext cx="4341148" cy="2472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35581460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6862C-B800-4296-BC8B-9546C5A12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F48A2-47A7-DF01-4565-B6E2E28E1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Northwind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9EDECF-C3E8-D499-F1C0-BC8F8AC9F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94" y="1045783"/>
            <a:ext cx="7225721" cy="41201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11DE18-7090-39F7-8782-C21FFE845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6479" y="1017434"/>
            <a:ext cx="4352580" cy="24377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27F5AA-46BB-CAF0-0FB1-17791C9FF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499" y="3660684"/>
            <a:ext cx="4366869" cy="24692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8619752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88FA026C-7444-CE38-C3C9-9472BD392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Workspaces with Sample Fabric Solution Scenarios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A70054E1-B0CC-A661-89F4-36FD2649B7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5186035"/>
          </a:xfrm>
        </p:spPr>
        <p:txBody>
          <a:bodyPr/>
          <a:lstStyle/>
          <a:p>
            <a:r>
              <a:rPr lang="en-US" dirty="0"/>
              <a:t>Fabric Power BI Solution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Fabric Lakehouse Solution with Notebook</a:t>
            </a:r>
          </a:p>
          <a:p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Fabric Lakehouse Solution with Shortcut and Notebooks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Fabric Lakehouse Solution with Data Pipeline and Notebooks</a:t>
            </a:r>
          </a:p>
          <a:p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6612E9C-EA82-DF9C-8153-19355CA3AE70}"/>
              </a:ext>
            </a:extLst>
          </p:cNvPr>
          <p:cNvGrpSpPr/>
          <p:nvPr/>
        </p:nvGrpSpPr>
        <p:grpSpPr>
          <a:xfrm>
            <a:off x="903361" y="1643923"/>
            <a:ext cx="1627290" cy="813257"/>
            <a:chOff x="7681837" y="2387147"/>
            <a:chExt cx="3040747" cy="165201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BD5776A-3CE9-5E89-164A-33A2423D674A}"/>
                </a:ext>
              </a:extLst>
            </p:cNvPr>
            <p:cNvSpPr/>
            <p:nvPr/>
          </p:nvSpPr>
          <p:spPr bwMode="auto">
            <a:xfrm>
              <a:off x="7681837" y="2387147"/>
              <a:ext cx="3040747" cy="16520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5486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0DA30E9-8307-33DF-B173-20F61FF2354F}"/>
                </a:ext>
              </a:extLst>
            </p:cNvPr>
            <p:cNvGrpSpPr/>
            <p:nvPr/>
          </p:nvGrpSpPr>
          <p:grpSpPr>
            <a:xfrm>
              <a:off x="7847034" y="2563336"/>
              <a:ext cx="1229935" cy="1325994"/>
              <a:chOff x="6295914" y="1428878"/>
              <a:chExt cx="1693119" cy="182535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0FBF5D0-D178-8D66-BC85-E89C8FF85870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54864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24" name="Picture 23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CB848DC6-EA66-F48C-40CC-B0F8D1C58A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A771E37-8A2C-67DC-5F78-DFB02EC4131B}"/>
                </a:ext>
              </a:extLst>
            </p:cNvPr>
            <p:cNvGrpSpPr/>
            <p:nvPr/>
          </p:nvGrpSpPr>
          <p:grpSpPr>
            <a:xfrm>
              <a:off x="9260628" y="2567215"/>
              <a:ext cx="1229935" cy="1322115"/>
              <a:chOff x="6503915" y="831583"/>
              <a:chExt cx="1229935" cy="132599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CD71F52-F474-0DD4-C868-D0165C8EF1D4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54864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22" name="Picture 21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2556B7B9-1EA3-BFCF-0040-B784B96ED1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C02C2E9A-21BB-A973-7245-ACE6C9D9CC38}"/>
              </a:ext>
            </a:extLst>
          </p:cNvPr>
          <p:cNvGrpSpPr/>
          <p:nvPr/>
        </p:nvGrpSpPr>
        <p:grpSpPr>
          <a:xfrm>
            <a:off x="903361" y="2896489"/>
            <a:ext cx="3195927" cy="856168"/>
            <a:chOff x="503131" y="2555386"/>
            <a:chExt cx="3738670" cy="108210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78AB45-E1F7-C6C2-A68E-99F1877B5098}"/>
                </a:ext>
              </a:extLst>
            </p:cNvPr>
            <p:cNvSpPr/>
            <p:nvPr/>
          </p:nvSpPr>
          <p:spPr bwMode="auto">
            <a:xfrm>
              <a:off x="503131" y="2555386"/>
              <a:ext cx="3738670" cy="108210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5C7DAD0-721A-6CB2-7E90-EDE10F777C6D}"/>
                </a:ext>
              </a:extLst>
            </p:cNvPr>
            <p:cNvGrpSpPr/>
            <p:nvPr/>
          </p:nvGrpSpPr>
          <p:grpSpPr>
            <a:xfrm>
              <a:off x="2434140" y="2695298"/>
              <a:ext cx="767300" cy="827227"/>
              <a:chOff x="6295914" y="1428878"/>
              <a:chExt cx="1693119" cy="182535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AC0CA49-5F78-0826-9B29-438663811D5C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36" name="Picture 35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D9E2DAEE-5FF5-D90C-5F76-67E4512D55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56C851A-7CD1-5377-CE40-98460464C48A}"/>
                </a:ext>
              </a:extLst>
            </p:cNvPr>
            <p:cNvGrpSpPr/>
            <p:nvPr/>
          </p:nvGrpSpPr>
          <p:grpSpPr>
            <a:xfrm>
              <a:off x="3304185" y="2695298"/>
              <a:ext cx="769551" cy="827227"/>
              <a:chOff x="6503915" y="831583"/>
              <a:chExt cx="1229935" cy="1325994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243E1AF-6A4E-2BEE-E4CF-B710C6D42EB2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39" name="Picture 38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F9BAED16-2B7C-0272-D707-5837B513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F460D57-DBF4-5F1C-C175-A7A396D33259}"/>
                </a:ext>
              </a:extLst>
            </p:cNvPr>
            <p:cNvGrpSpPr/>
            <p:nvPr/>
          </p:nvGrpSpPr>
          <p:grpSpPr>
            <a:xfrm>
              <a:off x="1552914" y="2695298"/>
              <a:ext cx="771719" cy="831990"/>
              <a:chOff x="1943154" y="2871362"/>
              <a:chExt cx="1229935" cy="1325994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68AAB02-1255-0E18-33B5-ED336E5FF9D3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42" name="Picture 41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EAD02038-EF38-B892-1A2A-E5A610E4E5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583" y="3033143"/>
                <a:ext cx="838189" cy="834835"/>
              </a:xfrm>
              <a:prstGeom prst="rect">
                <a:avLst/>
              </a:prstGeom>
            </p:spPr>
          </p:pic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96006C5-5931-E90B-AE23-B085B04915A8}"/>
                </a:ext>
              </a:extLst>
            </p:cNvPr>
            <p:cNvGrpSpPr/>
            <p:nvPr/>
          </p:nvGrpSpPr>
          <p:grpSpPr>
            <a:xfrm>
              <a:off x="676108" y="2695298"/>
              <a:ext cx="767300" cy="827227"/>
              <a:chOff x="540799" y="2865453"/>
              <a:chExt cx="1229935" cy="1325994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16DD521-9002-2678-B51C-CED57553DCBD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45" name="Picture 44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34D759C6-6ECF-B6FE-87D9-F8C3319545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A93EE4F8-E5F2-FD6B-7FCA-A3ABB355B3A2}"/>
              </a:ext>
            </a:extLst>
          </p:cNvPr>
          <p:cNvGrpSpPr/>
          <p:nvPr/>
        </p:nvGrpSpPr>
        <p:grpSpPr>
          <a:xfrm>
            <a:off x="903361" y="4313486"/>
            <a:ext cx="5410754" cy="876699"/>
            <a:chOff x="907984" y="4521306"/>
            <a:chExt cx="5410754" cy="87669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8BA3638-A00C-386E-0519-DBC4A03DC8A5}"/>
                </a:ext>
              </a:extLst>
            </p:cNvPr>
            <p:cNvSpPr/>
            <p:nvPr/>
          </p:nvSpPr>
          <p:spPr bwMode="auto">
            <a:xfrm>
              <a:off x="907984" y="4521306"/>
              <a:ext cx="5410754" cy="8766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9387CBB8-35C9-D9B5-406D-EC7E2D4E043A}"/>
                </a:ext>
              </a:extLst>
            </p:cNvPr>
            <p:cNvGrpSpPr/>
            <p:nvPr/>
          </p:nvGrpSpPr>
          <p:grpSpPr>
            <a:xfrm>
              <a:off x="4026162" y="4634652"/>
              <a:ext cx="648682" cy="670205"/>
              <a:chOff x="6295914" y="1428878"/>
              <a:chExt cx="1693119" cy="1825354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23CAD1CA-6082-78BE-C0AE-F7469C02F194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49" name="Picture 48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57773273-F43C-2EE0-4158-63FE03FBF0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EC75B30-20D5-8933-B532-B32115D22300}"/>
                </a:ext>
              </a:extLst>
            </p:cNvPr>
            <p:cNvGrpSpPr/>
            <p:nvPr/>
          </p:nvGrpSpPr>
          <p:grpSpPr>
            <a:xfrm>
              <a:off x="4767280" y="4634652"/>
              <a:ext cx="650585" cy="670205"/>
              <a:chOff x="6503915" y="831583"/>
              <a:chExt cx="1229935" cy="132599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D0836F0B-05A5-3941-308B-4D7183142ED4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52" name="Picture 51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B24BB8F4-B165-280B-4EF8-CC976D2F99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826D584-2729-287E-31E9-2C462F212727}"/>
                </a:ext>
              </a:extLst>
            </p:cNvPr>
            <p:cNvGrpSpPr/>
            <p:nvPr/>
          </p:nvGrpSpPr>
          <p:grpSpPr>
            <a:xfrm>
              <a:off x="2536456" y="4634652"/>
              <a:ext cx="652417" cy="674064"/>
              <a:chOff x="1943154" y="2871362"/>
              <a:chExt cx="1229935" cy="1325994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61A37D9E-926E-9666-E373-2AFB77C36F85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55" name="Picture 54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AF892405-91B9-D49B-A838-872B73AE23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00535" y="3011688"/>
                <a:ext cx="859730" cy="856290"/>
              </a:xfrm>
              <a:prstGeom prst="rect">
                <a:avLst/>
              </a:prstGeom>
            </p:spPr>
          </p:pic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2B818293-875F-2B4A-D835-A0FE49A81C62}"/>
                </a:ext>
              </a:extLst>
            </p:cNvPr>
            <p:cNvGrpSpPr/>
            <p:nvPr/>
          </p:nvGrpSpPr>
          <p:grpSpPr>
            <a:xfrm>
              <a:off x="1054220" y="4634652"/>
              <a:ext cx="648682" cy="670205"/>
              <a:chOff x="540799" y="2865453"/>
              <a:chExt cx="1229935" cy="1325994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0F53B67-B4B8-CC69-413F-B47FE66A8979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58" name="Picture 57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5F344E73-970C-379C-3D69-163004D14A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D3E1379-E005-EE2B-EDE2-29DFA24EE1C9}"/>
                </a:ext>
              </a:extLst>
            </p:cNvPr>
            <p:cNvGrpSpPr/>
            <p:nvPr/>
          </p:nvGrpSpPr>
          <p:grpSpPr>
            <a:xfrm>
              <a:off x="1795338" y="4634652"/>
              <a:ext cx="648682" cy="670205"/>
              <a:chOff x="1587924" y="4039684"/>
              <a:chExt cx="767300" cy="827227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809E6DD2-EEB0-1481-2A90-21A3642B64E7}"/>
                  </a:ext>
                </a:extLst>
              </p:cNvPr>
              <p:cNvSpPr/>
              <p:nvPr/>
            </p:nvSpPr>
            <p:spPr bwMode="auto">
              <a:xfrm>
                <a:off x="1587924" y="4039684"/>
                <a:ext cx="767300" cy="827227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Shortcut</a:t>
                </a:r>
              </a:p>
            </p:txBody>
          </p:sp>
          <p:pic>
            <p:nvPicPr>
              <p:cNvPr id="13" name="Picture 12" descr="A white square with orange and black logo&#10;&#10;AI-generated content may be incorrect.">
                <a:extLst>
                  <a:ext uri="{FF2B5EF4-FFF2-40B4-BE49-F238E27FC236}">
                    <a16:creationId xmlns:a16="http://schemas.microsoft.com/office/drawing/2014/main" id="{8C81E247-7518-CEC4-C09F-9F8E532A74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69547" y="4098610"/>
                <a:ext cx="607339" cy="604909"/>
              </a:xfrm>
              <a:prstGeom prst="rect">
                <a:avLst/>
              </a:prstGeom>
            </p:spPr>
          </p:pic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FB81078-D875-9766-3899-96BEF1F13408}"/>
                </a:ext>
              </a:extLst>
            </p:cNvPr>
            <p:cNvGrpSpPr/>
            <p:nvPr/>
          </p:nvGrpSpPr>
          <p:grpSpPr>
            <a:xfrm>
              <a:off x="3281309" y="4634652"/>
              <a:ext cx="652417" cy="674064"/>
              <a:chOff x="1943154" y="2871362"/>
              <a:chExt cx="1229935" cy="13259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331F16-70F4-C0DC-3F50-6049BC37C482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4" name="Picture 3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56344C95-44ED-494C-267E-0A0E56E5CD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00535" y="3011688"/>
                <a:ext cx="859730" cy="85629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56550CE-32AF-A1BA-B4C8-2FA3B96E20CC}"/>
                </a:ext>
              </a:extLst>
            </p:cNvPr>
            <p:cNvGrpSpPr/>
            <p:nvPr/>
          </p:nvGrpSpPr>
          <p:grpSpPr>
            <a:xfrm>
              <a:off x="5510299" y="4634652"/>
              <a:ext cx="650585" cy="670205"/>
              <a:chOff x="6503915" y="831583"/>
              <a:chExt cx="1229935" cy="132599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B9D97BF-DB09-09F7-E1D4-240D43F33F79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7" name="Picture 6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C69A210E-93B6-1A94-789E-9382D1BE57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1D77AD-6C92-3AAE-82C7-1194E96FC74D}"/>
                </a:ext>
              </a:extLst>
            </p:cNvPr>
            <p:cNvSpPr/>
            <p:nvPr/>
          </p:nvSpPr>
          <p:spPr bwMode="auto">
            <a:xfrm>
              <a:off x="4742441" y="4634660"/>
              <a:ext cx="650585" cy="670205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Report</a:t>
              </a:r>
            </a:p>
          </p:txBody>
        </p:sp>
        <p:pic>
          <p:nvPicPr>
            <p:cNvPr id="12" name="Picture 11" descr="A white square with a graph&#10;&#10;Description automatically generated">
              <a:extLst>
                <a:ext uri="{FF2B5EF4-FFF2-40B4-BE49-F238E27FC236}">
                  <a16:creationId xmlns:a16="http://schemas.microsoft.com/office/drawing/2014/main" id="{6D2B5463-AC55-0CCB-8515-15811320A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15781" y="4671340"/>
              <a:ext cx="503904" cy="479569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64AA42C-0C91-A3E9-C95E-0C258231F832}"/>
              </a:ext>
            </a:extLst>
          </p:cNvPr>
          <p:cNvGrpSpPr/>
          <p:nvPr/>
        </p:nvGrpSpPr>
        <p:grpSpPr>
          <a:xfrm>
            <a:off x="903361" y="5925792"/>
            <a:ext cx="6106166" cy="826278"/>
            <a:chOff x="880643" y="5980890"/>
            <a:chExt cx="6106166" cy="826278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CF41E66-4DD1-89D2-73F0-0420B035DEB1}"/>
                </a:ext>
              </a:extLst>
            </p:cNvPr>
            <p:cNvSpPr/>
            <p:nvPr/>
          </p:nvSpPr>
          <p:spPr bwMode="auto">
            <a:xfrm>
              <a:off x="880643" y="5980890"/>
              <a:ext cx="6106166" cy="82627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1119F2B2-216F-2731-286E-6F24755193FB}"/>
                </a:ext>
              </a:extLst>
            </p:cNvPr>
            <p:cNvGrpSpPr/>
            <p:nvPr/>
          </p:nvGrpSpPr>
          <p:grpSpPr>
            <a:xfrm>
              <a:off x="3984133" y="6081725"/>
              <a:ext cx="649091" cy="631660"/>
              <a:chOff x="6295914" y="1428878"/>
              <a:chExt cx="1693119" cy="1825354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FDFAE22-0B32-880D-62A8-B728B0FAB788}"/>
                  </a:ext>
                </a:extLst>
              </p:cNvPr>
              <p:cNvSpPr/>
              <p:nvPr/>
            </p:nvSpPr>
            <p:spPr bwMode="auto">
              <a:xfrm>
                <a:off x="6295914" y="1428878"/>
                <a:ext cx="1693119" cy="182535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Semantic Model</a:t>
                </a:r>
              </a:p>
            </p:txBody>
          </p:sp>
          <p:pic>
            <p:nvPicPr>
              <p:cNvPr id="66" name="Picture 65" descr="A white square with purple dots&#10;&#10;Description automatically generated">
                <a:extLst>
                  <a:ext uri="{FF2B5EF4-FFF2-40B4-BE49-F238E27FC236}">
                    <a16:creationId xmlns:a16="http://schemas.microsoft.com/office/drawing/2014/main" id="{8DB9046B-B10C-00DB-5D7E-33109E66BC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6779" y="1536648"/>
                <a:ext cx="1311387" cy="1300896"/>
              </a:xfrm>
              <a:prstGeom prst="rect">
                <a:avLst/>
              </a:prstGeom>
            </p:spPr>
          </p:pic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EE8B2A39-CB10-916B-1C27-2EB690852E5A}"/>
                </a:ext>
              </a:extLst>
            </p:cNvPr>
            <p:cNvGrpSpPr/>
            <p:nvPr/>
          </p:nvGrpSpPr>
          <p:grpSpPr>
            <a:xfrm>
              <a:off x="4721555" y="6081725"/>
              <a:ext cx="650995" cy="631660"/>
              <a:chOff x="6503915" y="831583"/>
              <a:chExt cx="1229935" cy="1325994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1B2BE3EC-1590-218C-33D0-53F9C4DF7366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69" name="Picture 68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DD5328F6-463C-AF8C-C687-3838163443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1F58356A-BB76-BED8-D5C0-38140D651539}"/>
                </a:ext>
              </a:extLst>
            </p:cNvPr>
            <p:cNvGrpSpPr/>
            <p:nvPr/>
          </p:nvGrpSpPr>
          <p:grpSpPr>
            <a:xfrm>
              <a:off x="1764393" y="6081725"/>
              <a:ext cx="652829" cy="635297"/>
              <a:chOff x="1943154" y="2871362"/>
              <a:chExt cx="1229935" cy="1325994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DA1629B-F666-ADD1-8E18-6A606C7CCEA2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72" name="Picture 71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2D029675-A5D4-31E4-86BE-C0E2C8EE28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142" y="3007327"/>
                <a:ext cx="876399" cy="872892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FEBD4C86-5F60-13D5-7F26-41031044E8B0}"/>
                </a:ext>
              </a:extLst>
            </p:cNvPr>
            <p:cNvGrpSpPr/>
            <p:nvPr/>
          </p:nvGrpSpPr>
          <p:grpSpPr>
            <a:xfrm>
              <a:off x="1026971" y="6081725"/>
              <a:ext cx="649091" cy="631660"/>
              <a:chOff x="540799" y="2865453"/>
              <a:chExt cx="1229935" cy="1325994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89413C66-EB1F-E1BE-5610-12A7745532D5}"/>
                  </a:ext>
                </a:extLst>
              </p:cNvPr>
              <p:cNvSpPr/>
              <p:nvPr/>
            </p:nvSpPr>
            <p:spPr bwMode="auto">
              <a:xfrm>
                <a:off x="540799" y="286545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Lakehouse</a:t>
                </a:r>
              </a:p>
            </p:txBody>
          </p:sp>
          <p:pic>
            <p:nvPicPr>
              <p:cNvPr id="75" name="Picture 74" descr="A blue and white sign with waves&#10;&#10;Description automatically generated">
                <a:extLst>
                  <a:ext uri="{FF2B5EF4-FFF2-40B4-BE49-F238E27FC236}">
                    <a16:creationId xmlns:a16="http://schemas.microsoft.com/office/drawing/2014/main" id="{19D071D9-C276-B823-66D2-E7703468F2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453" y="2962982"/>
                <a:ext cx="908459" cy="904825"/>
              </a:xfrm>
              <a:prstGeom prst="rect">
                <a:avLst/>
              </a:prstGeom>
            </p:spPr>
          </p:pic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4DCED5-B9D8-4024-0C66-DB1285787D68}"/>
                </a:ext>
              </a:extLst>
            </p:cNvPr>
            <p:cNvGrpSpPr/>
            <p:nvPr/>
          </p:nvGrpSpPr>
          <p:grpSpPr>
            <a:xfrm>
              <a:off x="3246712" y="6081725"/>
              <a:ext cx="649091" cy="631660"/>
              <a:chOff x="2492565" y="6112589"/>
              <a:chExt cx="621653" cy="670205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CC52BE0-09D6-F02B-1BC3-2E03ABB86DAB}"/>
                  </a:ext>
                </a:extLst>
              </p:cNvPr>
              <p:cNvSpPr/>
              <p:nvPr/>
            </p:nvSpPr>
            <p:spPr bwMode="auto">
              <a:xfrm>
                <a:off x="2492565" y="6112589"/>
                <a:ext cx="621653" cy="670205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Data Pipeline</a:t>
                </a:r>
              </a:p>
            </p:txBody>
          </p:sp>
          <p:pic>
            <p:nvPicPr>
              <p:cNvPr id="15" name="Picture 14" descr="A green and white button&#10;&#10;AI-generated content may be incorrect.">
                <a:extLst>
                  <a:ext uri="{FF2B5EF4-FFF2-40B4-BE49-F238E27FC236}">
                    <a16:creationId xmlns:a16="http://schemas.microsoft.com/office/drawing/2014/main" id="{6026A9B3-708A-B384-18F8-34518A68EE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57016" y="6151251"/>
                <a:ext cx="492751" cy="492751"/>
              </a:xfrm>
              <a:prstGeom prst="rect">
                <a:avLst/>
              </a:prstGeom>
            </p:spPr>
          </p:pic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66C6959-0BD9-5A05-4C41-7B7CA6CDB9DC}"/>
                </a:ext>
              </a:extLst>
            </p:cNvPr>
            <p:cNvGrpSpPr/>
            <p:nvPr/>
          </p:nvGrpSpPr>
          <p:grpSpPr>
            <a:xfrm>
              <a:off x="2505552" y="6081725"/>
              <a:ext cx="652829" cy="635297"/>
              <a:chOff x="1943154" y="2871362"/>
              <a:chExt cx="1229935" cy="132599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D6D9D0D-6589-CA0E-E25C-1E45F50B3F12}"/>
                  </a:ext>
                </a:extLst>
              </p:cNvPr>
              <p:cNvSpPr/>
              <p:nvPr/>
            </p:nvSpPr>
            <p:spPr bwMode="auto">
              <a:xfrm>
                <a:off x="1943154" y="2871362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Notebook</a:t>
                </a:r>
                <a:endPara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6" name="Picture 25" descr="A white book with a green symbol&#10;&#10;Description automatically generated">
                <a:extLst>
                  <a:ext uri="{FF2B5EF4-FFF2-40B4-BE49-F238E27FC236}">
                    <a16:creationId xmlns:a16="http://schemas.microsoft.com/office/drawing/2014/main" id="{69857D7D-059C-A065-10AC-210CAD29D8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142" y="3007327"/>
                <a:ext cx="876399" cy="872892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5B96B2E-3144-6729-FA0A-408F4A5949EC}"/>
                </a:ext>
              </a:extLst>
            </p:cNvPr>
            <p:cNvGrpSpPr/>
            <p:nvPr/>
          </p:nvGrpSpPr>
          <p:grpSpPr>
            <a:xfrm>
              <a:off x="5460881" y="6081725"/>
              <a:ext cx="650995" cy="631660"/>
              <a:chOff x="6503915" y="831583"/>
              <a:chExt cx="1229935" cy="132599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DA852EF-64FF-448A-A8E4-65529E7EF0BE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30" name="Picture 29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CD77E3C7-AEFD-D894-D3B2-A257B6438C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B3DF620-624A-9EED-7E72-2C633150408A}"/>
                </a:ext>
              </a:extLst>
            </p:cNvPr>
            <p:cNvGrpSpPr/>
            <p:nvPr/>
          </p:nvGrpSpPr>
          <p:grpSpPr>
            <a:xfrm>
              <a:off x="6200203" y="6081725"/>
              <a:ext cx="650995" cy="631660"/>
              <a:chOff x="6503915" y="831583"/>
              <a:chExt cx="1229935" cy="132599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AD0692F-43FD-6ED5-B722-B9668E48D401}"/>
                  </a:ext>
                </a:extLst>
              </p:cNvPr>
              <p:cNvSpPr/>
              <p:nvPr/>
            </p:nvSpPr>
            <p:spPr bwMode="auto">
              <a:xfrm>
                <a:off x="6503915" y="831583"/>
                <a:ext cx="1229935" cy="1325994"/>
              </a:xfrm>
              <a:prstGeom prst="rect">
                <a:avLst/>
              </a:prstGeom>
              <a:solidFill>
                <a:schemeClr val="bg1">
                  <a:alpha val="4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6304" rIns="0" bIns="4572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6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Report</a:t>
                </a:r>
              </a:p>
            </p:txBody>
          </p:sp>
          <p:pic>
            <p:nvPicPr>
              <p:cNvPr id="33" name="Picture 32" descr="A white square with a graph&#10;&#10;Description automatically generated">
                <a:extLst>
                  <a:ext uri="{FF2B5EF4-FFF2-40B4-BE49-F238E27FC236}">
                    <a16:creationId xmlns:a16="http://schemas.microsoft.com/office/drawing/2014/main" id="{5D51F734-133E-2788-EE74-676992831B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65" y="904155"/>
                <a:ext cx="952633" cy="94882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181477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46644-BE1C-C2DB-CB84-A35F33418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47AB9-9CF2-45E4-489F-0349B2223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Wingtip Toys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BE637-2213-5EBB-BB29-78D763DDA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065190"/>
            <a:ext cx="7225721" cy="41153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AF68B3-0955-6C7C-1E53-DA07F5781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940" y="1012640"/>
            <a:ext cx="4326859" cy="24320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1D1B4F-9E3F-88B4-1C94-A09E2B7A9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2701" y="3666564"/>
            <a:ext cx="4326859" cy="24606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9456491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535EC-17A0-5F90-C623-7ED394E02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8BADD-0FAC-40D2-A41E-A5982C8E2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Seamark Farms  Sample Data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E8054D-E834-D57D-3C7D-FD15DA12C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79" y="1046315"/>
            <a:ext cx="7240011" cy="411061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CE64CA-3423-3673-42F4-B05438A21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033" y="1004275"/>
            <a:ext cx="4366869" cy="24377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174CBA-2A39-E1C6-139D-3515F36483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1053" y="3644402"/>
            <a:ext cx="4329717" cy="24749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65301694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CCB7C-DA77-CE8F-797A-E5D4A2283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9C2A1-A3AC-4EFB-5A5D-117890798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BD1EC-DA93-75D1-EF0B-C5F9A63D1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399083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Creating Workspace Items using the Fabric REST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Challenges in Fabric CI/CD and Solution Deployment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Configuring Datasource Paths using Deployment Parameters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Developing a Custom API-Driven Deployment Pipeline</a:t>
            </a:r>
          </a:p>
          <a:p>
            <a:pPr lvl="1"/>
            <a:r>
              <a:rPr lang="en-US" dirty="0"/>
              <a:t>Deploying and Updating Solutions from a Source Workspace</a:t>
            </a:r>
          </a:p>
          <a:p>
            <a:pPr lvl="1"/>
            <a:r>
              <a:rPr lang="en-US" dirty="0"/>
              <a:t>Exporting and Deploying Solutions using Solution Folders</a:t>
            </a:r>
          </a:p>
          <a:p>
            <a:pPr lvl="1"/>
            <a:r>
              <a:rPr lang="en-US" dirty="0"/>
              <a:t>Exporting and Deploying Solutions using GIT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720836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E789D-FB69-9EC6-122E-C213F5AB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 Custom API-driven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DDFDB4-693D-F965-4BF8-DB9E6502F1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108817"/>
          </a:xfrm>
        </p:spPr>
        <p:txBody>
          <a:bodyPr/>
          <a:lstStyle/>
          <a:p>
            <a:r>
              <a:rPr lang="en-US" sz="20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creates new target workspace and clones source workspace items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always creates target workspace and builds it from scratch</a:t>
            </a:r>
          </a:p>
          <a:p>
            <a:pPr lvl="1"/>
            <a:r>
              <a:rPr lang="en-US" dirty="0"/>
              <a:t>Fabric REST APIs provide necessary CRUD APIs for managing workspace items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79400" lvl="1" indent="0">
              <a:buNone/>
            </a:pPr>
            <a:endParaRPr lang="en-US" dirty="0"/>
          </a:p>
          <a:p>
            <a:pPr marL="230188" lvl="1" indent="0">
              <a:buNone/>
            </a:pPr>
            <a:endParaRPr lang="en-US" dirty="0"/>
          </a:p>
          <a:p>
            <a:r>
              <a:rPr lang="en-US" sz="2000" b="1" dirty="0">
                <a:solidFill>
                  <a:srgbClr val="8A0000"/>
                </a:solidFill>
              </a:rPr>
              <a:t>Update</a:t>
            </a:r>
            <a:r>
              <a:rPr lang="en-US" dirty="0"/>
              <a:t> workflow processes set of updates on target workspace that already exists</a:t>
            </a:r>
          </a:p>
          <a:p>
            <a:pPr lvl="1"/>
            <a:r>
              <a:rPr lang="en-US" dirty="0"/>
              <a:t>Source workspace items that already exist in target workspace are updated</a:t>
            </a:r>
          </a:p>
          <a:p>
            <a:pPr lvl="1"/>
            <a:r>
              <a:rPr lang="en-US" dirty="0"/>
              <a:t>Source workspace items that do not already exist in target workspace are created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EF69560-2101-D62C-E457-844468DD52C9}"/>
              </a:ext>
            </a:extLst>
          </p:cNvPr>
          <p:cNvGrpSpPr/>
          <p:nvPr/>
        </p:nvGrpSpPr>
        <p:grpSpPr>
          <a:xfrm>
            <a:off x="1289021" y="2472355"/>
            <a:ext cx="2047204" cy="1436070"/>
            <a:chOff x="1069668" y="2769166"/>
            <a:chExt cx="2895211" cy="214508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9D76D2A-E484-06ED-71DA-40BF2296B898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D996633-6771-C081-E1AB-2FA161D0245E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550496-AF21-BE84-34F2-7EC0B259C7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0C26E8D-61F8-12A5-6843-B5FEF5894BF7}"/>
              </a:ext>
            </a:extLst>
          </p:cNvPr>
          <p:cNvGrpSpPr/>
          <p:nvPr/>
        </p:nvGrpSpPr>
        <p:grpSpPr>
          <a:xfrm>
            <a:off x="3425390" y="2472355"/>
            <a:ext cx="3695589" cy="1436070"/>
            <a:chOff x="3372559" y="2802234"/>
            <a:chExt cx="3695589" cy="143607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038F7FD-BBE2-3272-8ED6-C2CBB792B7A5}"/>
                </a:ext>
              </a:extLst>
            </p:cNvPr>
            <p:cNvGrpSpPr/>
            <p:nvPr/>
          </p:nvGrpSpPr>
          <p:grpSpPr>
            <a:xfrm>
              <a:off x="3372559" y="2968157"/>
              <a:ext cx="1556489" cy="1104223"/>
              <a:chOff x="3618271" y="2939328"/>
              <a:chExt cx="2180595" cy="1246891"/>
            </a:xfrm>
          </p:grpSpPr>
          <p:sp>
            <p:nvSpPr>
              <p:cNvPr id="14" name="Arrow: Right 13">
                <a:extLst>
                  <a:ext uri="{FF2B5EF4-FFF2-40B4-BE49-F238E27FC236}">
                    <a16:creationId xmlns:a16="http://schemas.microsoft.com/office/drawing/2014/main" id="{FC6E84FA-9327-5234-5870-7695D32ABF4C}"/>
                  </a:ext>
                </a:extLst>
              </p:cNvPr>
              <p:cNvSpPr/>
              <p:nvPr/>
            </p:nvSpPr>
            <p:spPr>
              <a:xfrm>
                <a:off x="3618271" y="3320992"/>
                <a:ext cx="2180595" cy="424918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00D159D3-1655-1422-29A4-652635EDB3CB}"/>
                  </a:ext>
                </a:extLst>
              </p:cNvPr>
              <p:cNvSpPr/>
              <p:nvPr/>
            </p:nvSpPr>
            <p:spPr>
              <a:xfrm>
                <a:off x="3940513" y="2939328"/>
                <a:ext cx="1415265" cy="1246891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Deploy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Items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7B51F6F-0C58-5168-731A-361E2C904388}"/>
                </a:ext>
              </a:extLst>
            </p:cNvPr>
            <p:cNvGrpSpPr/>
            <p:nvPr/>
          </p:nvGrpSpPr>
          <p:grpSpPr>
            <a:xfrm>
              <a:off x="5020944" y="2802234"/>
              <a:ext cx="2047204" cy="1436070"/>
              <a:chOff x="1069668" y="2769166"/>
              <a:chExt cx="2895211" cy="214508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D00C32F-3E64-7006-670F-FA59BBF2E961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Target Workspace</a:t>
                </a:r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F54E3C6-5D7E-0894-56D5-5C85FF5707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E89C6659-BF0E-936D-4463-09B02FE847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15D097-FAAB-8CFE-EBD4-CF24215CF683}"/>
              </a:ext>
            </a:extLst>
          </p:cNvPr>
          <p:cNvGrpSpPr/>
          <p:nvPr/>
        </p:nvGrpSpPr>
        <p:grpSpPr>
          <a:xfrm>
            <a:off x="1202457" y="5319264"/>
            <a:ext cx="2047204" cy="1436070"/>
            <a:chOff x="1069668" y="2769166"/>
            <a:chExt cx="2895211" cy="214508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04CC7E7-E2A5-FAA8-9C4E-6F70F5448ED6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Source Workspace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FB93347-A81E-EB97-DA78-CD6E08833344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6F36D05-F575-C01E-4521-C9ABE8F4C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9105110-3F35-5CFE-1D06-707E33DE5E13}"/>
              </a:ext>
            </a:extLst>
          </p:cNvPr>
          <p:cNvGrpSpPr/>
          <p:nvPr/>
        </p:nvGrpSpPr>
        <p:grpSpPr>
          <a:xfrm>
            <a:off x="3338826" y="5485187"/>
            <a:ext cx="1556489" cy="1104223"/>
            <a:chOff x="3618271" y="2939328"/>
            <a:chExt cx="2180595" cy="1246891"/>
          </a:xfrm>
        </p:grpSpPr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FFCE8C7A-ACB5-02BE-E0AE-5CC2DE588F97}"/>
                </a:ext>
              </a:extLst>
            </p:cNvPr>
            <p:cNvSpPr/>
            <p:nvPr/>
          </p:nvSpPr>
          <p:spPr>
            <a:xfrm>
              <a:off x="3618271" y="3320992"/>
              <a:ext cx="218059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109B92-DC95-F8C5-1C7A-29B581F1B1E4}"/>
                </a:ext>
              </a:extLst>
            </p:cNvPr>
            <p:cNvSpPr/>
            <p:nvPr/>
          </p:nvSpPr>
          <p:spPr>
            <a:xfrm>
              <a:off x="3940513" y="2939328"/>
              <a:ext cx="1415265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Update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Items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14DC966-65E8-45E9-32C2-C21FB103A70A}"/>
              </a:ext>
            </a:extLst>
          </p:cNvPr>
          <p:cNvGrpSpPr/>
          <p:nvPr/>
        </p:nvGrpSpPr>
        <p:grpSpPr>
          <a:xfrm>
            <a:off x="4987211" y="5319264"/>
            <a:ext cx="2047204" cy="1436070"/>
            <a:chOff x="1069668" y="2769166"/>
            <a:chExt cx="2895211" cy="2145083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A8CC098-862C-A85D-903C-F9C7B67ADB06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Target Workspace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97D377A-1590-A7A5-56B1-10CD0308488F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4B23AC4-A5B2-5191-4766-07D1097A1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36261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9B6B9-767E-E6CE-D106-864242ED8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3CC731-9521-EDC4-DF78-B0381B6E1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Motivation for Custom API-driven Pipelines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8B93BE7E-D766-D7DE-762B-78F8D0C07F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5016758"/>
          </a:xfrm>
        </p:spPr>
        <p:txBody>
          <a:bodyPr/>
          <a:lstStyle/>
          <a:p>
            <a:r>
              <a:rPr lang="en-US" dirty="0"/>
              <a:t>Staged deployment used to push changes between environments like </a:t>
            </a:r>
            <a:r>
              <a:rPr lang="en-US" sz="1800" b="1" dirty="0">
                <a:solidFill>
                  <a:srgbClr val="8A0000"/>
                </a:solidFill>
              </a:rPr>
              <a:t>DEV</a:t>
            </a:r>
            <a:r>
              <a:rPr lang="en-US" sz="2000" dirty="0"/>
              <a:t>&gt;</a:t>
            </a:r>
            <a:r>
              <a:rPr lang="en-US" sz="1800" b="1" dirty="0">
                <a:solidFill>
                  <a:srgbClr val="8A0000"/>
                </a:solidFill>
              </a:rPr>
              <a:t>TEST</a:t>
            </a:r>
            <a:r>
              <a:rPr lang="en-US" sz="2000" dirty="0"/>
              <a:t> &gt;</a:t>
            </a:r>
            <a:r>
              <a:rPr lang="en-US" sz="1800" b="1" dirty="0">
                <a:solidFill>
                  <a:srgbClr val="8A0000"/>
                </a:solidFill>
              </a:rPr>
              <a:t>PROD</a:t>
            </a:r>
            <a:endParaRPr lang="en-US" b="1" dirty="0">
              <a:solidFill>
                <a:srgbClr val="8A0000"/>
              </a:solidFill>
            </a:endParaRP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creates downstream workspaces on demand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UPDATE</a:t>
            </a:r>
            <a:r>
              <a:rPr lang="en-US" dirty="0"/>
              <a:t> workflow pushes out full update to all workspace items or partial update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sz="1600" b="1" dirty="0">
                <a:solidFill>
                  <a:srgbClr val="8A0000"/>
                </a:solidFill>
              </a:rPr>
              <a:t> </a:t>
            </a:r>
            <a:r>
              <a:rPr lang="en-US" sz="1600" dirty="0"/>
              <a:t>and</a:t>
            </a:r>
            <a:r>
              <a:rPr lang="en-US" sz="1600" b="1" dirty="0">
                <a:solidFill>
                  <a:srgbClr val="8A0000"/>
                </a:solidFill>
              </a:rPr>
              <a:t> </a:t>
            </a:r>
            <a:r>
              <a:rPr lang="en-US" sz="1800" b="1" dirty="0">
                <a:solidFill>
                  <a:srgbClr val="8A0000"/>
                </a:solidFill>
              </a:rPr>
              <a:t>UPDATE</a:t>
            </a:r>
            <a:r>
              <a:rPr lang="en-US" dirty="0"/>
              <a:t> workflows can cross environments such as Entra Id tenant boundaries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Building each stage requires configuring different datasource paths </a:t>
            </a:r>
          </a:p>
          <a:p>
            <a:pPr lvl="1"/>
            <a:r>
              <a:rPr lang="en-US" sz="1800" b="1" dirty="0">
                <a:solidFill>
                  <a:srgbClr val="8A0000"/>
                </a:solidFill>
              </a:rPr>
              <a:t>DEPLOY</a:t>
            </a:r>
            <a:r>
              <a:rPr lang="en-US" dirty="0"/>
              <a:t> workflow for must configure datasources differently for </a:t>
            </a:r>
            <a:r>
              <a:rPr lang="en-US" sz="1800" b="1" dirty="0">
                <a:solidFill>
                  <a:srgbClr val="8A0000"/>
                </a:solidFill>
              </a:rPr>
              <a:t>DEV</a:t>
            </a:r>
            <a:r>
              <a:rPr lang="en-US" dirty="0"/>
              <a:t>, </a:t>
            </a:r>
            <a:r>
              <a:rPr lang="en-US" sz="1800" b="1" dirty="0">
                <a:solidFill>
                  <a:srgbClr val="8A0000"/>
                </a:solidFill>
              </a:rPr>
              <a:t>TEST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8A0000"/>
                </a:solidFill>
              </a:rPr>
              <a:t>PROD</a:t>
            </a:r>
            <a:endParaRPr lang="en-US" b="1" dirty="0">
              <a:solidFill>
                <a:srgbClr val="8A0000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4DADBF5-EE00-078F-D529-9582A59FA2ED}"/>
              </a:ext>
            </a:extLst>
          </p:cNvPr>
          <p:cNvGrpSpPr/>
          <p:nvPr/>
        </p:nvGrpSpPr>
        <p:grpSpPr>
          <a:xfrm>
            <a:off x="1216497" y="2795430"/>
            <a:ext cx="9704332" cy="2060786"/>
            <a:chOff x="1117743" y="2364968"/>
            <a:chExt cx="9704332" cy="2060786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A7F71C3-7591-BB02-AED9-2444906D9C6A}"/>
                </a:ext>
              </a:extLst>
            </p:cNvPr>
            <p:cNvSpPr/>
            <p:nvPr/>
          </p:nvSpPr>
          <p:spPr bwMode="auto">
            <a:xfrm>
              <a:off x="7795833" y="2379040"/>
              <a:ext cx="3026242" cy="204671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6400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Entra Id tenant C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65C65FF-51D2-1A77-EDA1-79D7E0B9ECD4}"/>
                </a:ext>
              </a:extLst>
            </p:cNvPr>
            <p:cNvSpPr/>
            <p:nvPr/>
          </p:nvSpPr>
          <p:spPr bwMode="auto">
            <a:xfrm>
              <a:off x="4148799" y="2372004"/>
              <a:ext cx="3647034" cy="204671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6400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Entra Id tenant B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252441F-F6B3-785E-BEC5-92116BE37811}"/>
                </a:ext>
              </a:extLst>
            </p:cNvPr>
            <p:cNvSpPr/>
            <p:nvPr/>
          </p:nvSpPr>
          <p:spPr bwMode="auto">
            <a:xfrm>
              <a:off x="1117743" y="2364968"/>
              <a:ext cx="3026242" cy="20537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73152" rIns="182880" bIns="6400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Entra Id tenant A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324B53B-ABE3-87B7-2B43-67E042C19F12}"/>
              </a:ext>
            </a:extLst>
          </p:cNvPr>
          <p:cNvGrpSpPr/>
          <p:nvPr/>
        </p:nvGrpSpPr>
        <p:grpSpPr>
          <a:xfrm>
            <a:off x="1423432" y="3053076"/>
            <a:ext cx="2047204" cy="1436070"/>
            <a:chOff x="1069668" y="2769166"/>
            <a:chExt cx="2895211" cy="214508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FEEAA03-FE83-1679-A338-62DBF441E319}"/>
                </a:ext>
              </a:extLst>
            </p:cNvPr>
            <p:cNvSpPr/>
            <p:nvPr/>
          </p:nvSpPr>
          <p:spPr bwMode="auto">
            <a:xfrm>
              <a:off x="1069668" y="2769166"/>
              <a:ext cx="2895211" cy="21450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Dev Workspace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03C9-52A5-AF12-D312-08B73F9BC648}"/>
                </a:ext>
              </a:extLst>
            </p:cNvPr>
            <p:cNvCxnSpPr>
              <a:cxnSpLocks/>
            </p:cNvCxnSpPr>
            <p:nvPr/>
          </p:nvCxnSpPr>
          <p:spPr>
            <a:xfrm>
              <a:off x="1069668" y="3091406"/>
              <a:ext cx="2895211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8C7FC17-6734-0D91-34BF-B51A116CA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9497"/>
            <a:stretch/>
          </p:blipFill>
          <p:spPr>
            <a:xfrm>
              <a:off x="1103650" y="3119484"/>
              <a:ext cx="2838281" cy="1732212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26E9446-56BC-8E09-6CC8-A6C62621101D}"/>
              </a:ext>
            </a:extLst>
          </p:cNvPr>
          <p:cNvGrpSpPr/>
          <p:nvPr/>
        </p:nvGrpSpPr>
        <p:grpSpPr>
          <a:xfrm>
            <a:off x="3490977" y="3053076"/>
            <a:ext cx="3695589" cy="1436070"/>
            <a:chOff x="3372559" y="2802234"/>
            <a:chExt cx="3695589" cy="143607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3895A7D9-7048-A970-7853-00CD8A9E285B}"/>
                </a:ext>
              </a:extLst>
            </p:cNvPr>
            <p:cNvGrpSpPr/>
            <p:nvPr/>
          </p:nvGrpSpPr>
          <p:grpSpPr>
            <a:xfrm>
              <a:off x="3372559" y="2968157"/>
              <a:ext cx="1556489" cy="1104223"/>
              <a:chOff x="3618271" y="2939328"/>
              <a:chExt cx="2180595" cy="1246891"/>
            </a:xfrm>
          </p:grpSpPr>
          <p:sp>
            <p:nvSpPr>
              <p:cNvPr id="19" name="Arrow: Right 18">
                <a:extLst>
                  <a:ext uri="{FF2B5EF4-FFF2-40B4-BE49-F238E27FC236}">
                    <a16:creationId xmlns:a16="http://schemas.microsoft.com/office/drawing/2014/main" id="{00C3A386-CC33-44DD-B61B-1DE22F803F80}"/>
                  </a:ext>
                </a:extLst>
              </p:cNvPr>
              <p:cNvSpPr/>
              <p:nvPr/>
            </p:nvSpPr>
            <p:spPr>
              <a:xfrm>
                <a:off x="3618271" y="3320992"/>
                <a:ext cx="2180595" cy="424918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454F0A82-C475-3697-DFB6-78D8679D6DC3}"/>
                  </a:ext>
                </a:extLst>
              </p:cNvPr>
              <p:cNvSpPr/>
              <p:nvPr/>
            </p:nvSpPr>
            <p:spPr>
              <a:xfrm>
                <a:off x="3940513" y="2939328"/>
                <a:ext cx="1415265" cy="1246891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Deploy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Items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1649978-988A-E3B0-05B2-67BD90D8297D}"/>
                </a:ext>
              </a:extLst>
            </p:cNvPr>
            <p:cNvGrpSpPr/>
            <p:nvPr/>
          </p:nvGrpSpPr>
          <p:grpSpPr>
            <a:xfrm>
              <a:off x="5020944" y="2802234"/>
              <a:ext cx="2047204" cy="1436070"/>
              <a:chOff x="1069668" y="2769166"/>
              <a:chExt cx="2895211" cy="2145083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8605763-63D7-E776-6F8B-AEBDDE229696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Test Workspace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C6215A1-C16A-5C69-AA4C-32B94361CC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07972069-9F3E-79DF-8E96-A73B88531D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973173C-0EAC-FAA2-ADCA-B48E90F60B75}"/>
              </a:ext>
            </a:extLst>
          </p:cNvPr>
          <p:cNvGrpSpPr/>
          <p:nvPr/>
        </p:nvGrpSpPr>
        <p:grpSpPr>
          <a:xfrm>
            <a:off x="7170339" y="3055021"/>
            <a:ext cx="3669473" cy="1436070"/>
            <a:chOff x="7051921" y="2804179"/>
            <a:chExt cx="3669473" cy="143607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D91689D-03CF-10B7-2BDF-9D594AA5EDF1}"/>
                </a:ext>
              </a:extLst>
            </p:cNvPr>
            <p:cNvGrpSpPr/>
            <p:nvPr/>
          </p:nvGrpSpPr>
          <p:grpSpPr>
            <a:xfrm>
              <a:off x="7051921" y="2937186"/>
              <a:ext cx="1556489" cy="1104223"/>
              <a:chOff x="3618271" y="2939328"/>
              <a:chExt cx="2180595" cy="1246891"/>
            </a:xfrm>
          </p:grpSpPr>
          <p:sp>
            <p:nvSpPr>
              <p:cNvPr id="34" name="Arrow: Right 33">
                <a:extLst>
                  <a:ext uri="{FF2B5EF4-FFF2-40B4-BE49-F238E27FC236}">
                    <a16:creationId xmlns:a16="http://schemas.microsoft.com/office/drawing/2014/main" id="{0F634960-6A1E-8148-C414-E9B21CB92215}"/>
                  </a:ext>
                </a:extLst>
              </p:cNvPr>
              <p:cNvSpPr/>
              <p:nvPr/>
            </p:nvSpPr>
            <p:spPr>
              <a:xfrm>
                <a:off x="3618271" y="3320992"/>
                <a:ext cx="2180595" cy="424918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BBFAFBE5-C15E-5EA0-5A35-E0EBE9E6A28E}"/>
                  </a:ext>
                </a:extLst>
              </p:cNvPr>
              <p:cNvSpPr/>
              <p:nvPr/>
            </p:nvSpPr>
            <p:spPr>
              <a:xfrm>
                <a:off x="3940513" y="2939328"/>
                <a:ext cx="1415265" cy="1246891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Deploy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Items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6741CD2-44BC-BEA4-E27E-758C35225648}"/>
                </a:ext>
              </a:extLst>
            </p:cNvPr>
            <p:cNvGrpSpPr/>
            <p:nvPr/>
          </p:nvGrpSpPr>
          <p:grpSpPr>
            <a:xfrm>
              <a:off x="8674190" y="2804179"/>
              <a:ext cx="2047204" cy="1436070"/>
              <a:chOff x="1069668" y="2769166"/>
              <a:chExt cx="2895211" cy="2145083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FA3D5F6C-0A69-6225-40EA-3DB911504EB0}"/>
                  </a:ext>
                </a:extLst>
              </p:cNvPr>
              <p:cNvSpPr/>
              <p:nvPr/>
            </p:nvSpPr>
            <p:spPr bwMode="auto">
              <a:xfrm>
                <a:off x="1069668" y="2769166"/>
                <a:ext cx="2895211" cy="214508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Prod Workspace</a:t>
                </a:r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1CE04734-D2DC-34E1-8DB0-1F6D781489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9668" y="3091406"/>
                <a:ext cx="289521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4CB33DC3-161C-D32D-A11D-E698D45C1E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19497"/>
              <a:stretch/>
            </p:blipFill>
            <p:spPr>
              <a:xfrm>
                <a:off x="1103650" y="3119484"/>
                <a:ext cx="2838281" cy="1732212"/>
              </a:xfrm>
              <a:prstGeom prst="rect">
                <a:avLst/>
              </a:prstGeom>
            </p:spPr>
          </p:pic>
        </p:grpSp>
      </p:grp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A6E3A5E6-730F-61AE-8915-9AA8C6E10EB4}"/>
              </a:ext>
            </a:extLst>
          </p:cNvPr>
          <p:cNvSpPr/>
          <p:nvPr/>
        </p:nvSpPr>
        <p:spPr>
          <a:xfrm>
            <a:off x="3715352" y="3222433"/>
            <a:ext cx="1010203" cy="1104223"/>
          </a:xfrm>
          <a:prstGeom prst="roundRect">
            <a:avLst/>
          </a:prstGeom>
          <a:solidFill>
            <a:schemeClr val="accent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Deploy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</a:rPr>
              <a:t>or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</a:rPr>
              <a:t>Update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289E85D-7D85-DA93-FFB9-F69A9E0F0F2D}"/>
              </a:ext>
            </a:extLst>
          </p:cNvPr>
          <p:cNvGrpSpPr/>
          <p:nvPr/>
        </p:nvGrpSpPr>
        <p:grpSpPr>
          <a:xfrm>
            <a:off x="7186938" y="3195062"/>
            <a:ext cx="1556489" cy="1104222"/>
            <a:chOff x="3618271" y="2939328"/>
            <a:chExt cx="2180595" cy="1246891"/>
          </a:xfrm>
        </p:grpSpPr>
        <p:sp>
          <p:nvSpPr>
            <p:cNvPr id="76" name="Arrow: Right 75">
              <a:extLst>
                <a:ext uri="{FF2B5EF4-FFF2-40B4-BE49-F238E27FC236}">
                  <a16:creationId xmlns:a16="http://schemas.microsoft.com/office/drawing/2014/main" id="{5D48D24A-49FB-8F99-4F77-75B17AD8DB62}"/>
                </a:ext>
              </a:extLst>
            </p:cNvPr>
            <p:cNvSpPr/>
            <p:nvPr/>
          </p:nvSpPr>
          <p:spPr>
            <a:xfrm>
              <a:off x="3618271" y="3320992"/>
              <a:ext cx="2180595" cy="424918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19902615-E9B1-4D79-02BF-584D44C9DF21}"/>
                </a:ext>
              </a:extLst>
            </p:cNvPr>
            <p:cNvSpPr/>
            <p:nvPr/>
          </p:nvSpPr>
          <p:spPr>
            <a:xfrm>
              <a:off x="3926738" y="2939328"/>
              <a:ext cx="1415264" cy="1246891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034682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537986-2356-CEF3-A8FD-37E005CDC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57">
            <a:extLst>
              <a:ext uri="{FF2B5EF4-FFF2-40B4-BE49-F238E27FC236}">
                <a16:creationId xmlns:a16="http://schemas.microsoft.com/office/drawing/2014/main" id="{B9345727-FA49-B1B2-AF32-F8FA1D9CC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70898"/>
          </a:xfrm>
        </p:spPr>
        <p:txBody>
          <a:bodyPr/>
          <a:lstStyle/>
          <a:p>
            <a:r>
              <a:rPr lang="en-US" sz="3400" dirty="0"/>
              <a:t>Second Motivation for </a:t>
            </a:r>
            <a:r>
              <a:rPr lang="en-US" sz="3200" dirty="0"/>
              <a:t>Custom API-driven Pipelines</a:t>
            </a:r>
            <a:endParaRPr lang="en-US" sz="3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6693B7-C052-0EF8-F5FA-0F0D64ACDF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Fabric provides development platform for building multi-tenant applications</a:t>
            </a:r>
          </a:p>
          <a:p>
            <a:pPr lvl="1"/>
            <a:r>
              <a:rPr lang="en-US" dirty="0"/>
              <a:t>Each customer tenant created using one or more Fabric workspaces</a:t>
            </a:r>
          </a:p>
          <a:p>
            <a:pPr lvl="1"/>
            <a:r>
              <a:rPr lang="en-US" dirty="0"/>
              <a:t>Developer uses Fabric REST APIs to create and configure workspaces and workspace items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9E147B-3356-A2E4-701E-F38A12462559}"/>
              </a:ext>
            </a:extLst>
          </p:cNvPr>
          <p:cNvSpPr/>
          <p:nvPr/>
        </p:nvSpPr>
        <p:spPr>
          <a:xfrm>
            <a:off x="3329832" y="2589207"/>
            <a:ext cx="3642082" cy="4078212"/>
          </a:xfrm>
          <a:prstGeom prst="rect">
            <a:avLst/>
          </a:prstGeom>
          <a:solidFill>
            <a:srgbClr val="FFF5D5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t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Fabric Multi-tenant Environment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Entra Id Tenant Owned by ISV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FE5607-188D-5129-023E-363D3C24EAC5}"/>
              </a:ext>
            </a:extLst>
          </p:cNvPr>
          <p:cNvSpPr/>
          <p:nvPr/>
        </p:nvSpPr>
        <p:spPr>
          <a:xfrm>
            <a:off x="952650" y="4398823"/>
            <a:ext cx="1171782" cy="992218"/>
          </a:xfrm>
          <a:prstGeom prst="rect">
            <a:avLst/>
          </a:prstGeom>
          <a:solidFill>
            <a:srgbClr val="EFF4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Custom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Multitenant Application</a:t>
            </a:r>
            <a:endParaRPr lang="en-US" sz="900" b="1" dirty="0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F4C84E-2443-0D7C-A864-62DF71E26A45}"/>
              </a:ext>
            </a:extLst>
          </p:cNvPr>
          <p:cNvGrpSpPr/>
          <p:nvPr/>
        </p:nvGrpSpPr>
        <p:grpSpPr>
          <a:xfrm>
            <a:off x="6753850" y="3275205"/>
            <a:ext cx="2072586" cy="846418"/>
            <a:chOff x="7203212" y="3248004"/>
            <a:chExt cx="2072586" cy="87999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29006D8-CF42-395D-6AFB-A4CE3D6D36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03212" y="3645063"/>
              <a:ext cx="1121385" cy="7677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1C4153B3-5459-78CD-7A74-9C9D7F50E33F}"/>
                </a:ext>
              </a:extLst>
            </p:cNvPr>
            <p:cNvGrpSpPr/>
            <p:nvPr/>
          </p:nvGrpSpPr>
          <p:grpSpPr>
            <a:xfrm>
              <a:off x="8324597" y="3248004"/>
              <a:ext cx="951201" cy="879992"/>
              <a:chOff x="2159489" y="1527178"/>
              <a:chExt cx="1258156" cy="1183938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3E98069-F55E-1726-A7CD-50A159A605C1}"/>
                  </a:ext>
                </a:extLst>
              </p:cNvPr>
              <p:cNvSpPr/>
              <p:nvPr/>
            </p:nvSpPr>
            <p:spPr>
              <a:xfrm>
                <a:off x="2159489" y="1527178"/>
                <a:ext cx="1258156" cy="1183938"/>
              </a:xfrm>
              <a:prstGeom prst="rect">
                <a:avLst/>
              </a:prstGeom>
              <a:solidFill>
                <a:srgbClr val="EFF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</a:rPr>
                  <a:t>Customer 01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b="1" i="1" dirty="0">
                    <a:solidFill>
                      <a:schemeClr val="tx1"/>
                    </a:solidFill>
                  </a:rPr>
                  <a:t>17 users</a:t>
                </a:r>
              </a:p>
            </p:txBody>
          </p:sp>
          <p:pic>
            <p:nvPicPr>
              <p:cNvPr id="87" name="Graphic 86" descr="Users">
                <a:extLst>
                  <a:ext uri="{FF2B5EF4-FFF2-40B4-BE49-F238E27FC236}">
                    <a16:creationId xmlns:a16="http://schemas.microsoft.com/office/drawing/2014/main" id="{4BE15647-B145-7CA0-F963-F5D784951C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62814" y="2018638"/>
                <a:ext cx="692478" cy="692478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7A3F0F8-4933-C377-EF33-2FA0BB76EB28}"/>
              </a:ext>
            </a:extLst>
          </p:cNvPr>
          <p:cNvGrpSpPr/>
          <p:nvPr/>
        </p:nvGrpSpPr>
        <p:grpSpPr>
          <a:xfrm>
            <a:off x="6737641" y="4556645"/>
            <a:ext cx="2072586" cy="846418"/>
            <a:chOff x="7187003" y="4529444"/>
            <a:chExt cx="2072586" cy="879992"/>
          </a:xfrm>
        </p:grpSpPr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F02565D8-7D1C-40BA-52FA-69FB1C614E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003" y="4926503"/>
              <a:ext cx="1121385" cy="7677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F68863A2-165A-0010-3284-A46F19F1D64F}"/>
                </a:ext>
              </a:extLst>
            </p:cNvPr>
            <p:cNvGrpSpPr/>
            <p:nvPr/>
          </p:nvGrpSpPr>
          <p:grpSpPr>
            <a:xfrm>
              <a:off x="8308388" y="4529444"/>
              <a:ext cx="951201" cy="879992"/>
              <a:chOff x="2159489" y="1527178"/>
              <a:chExt cx="1258156" cy="1183938"/>
            </a:xfrm>
          </p:grpSpPr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E25A693E-43B8-E200-D84C-21D04B0C4A83}"/>
                  </a:ext>
                </a:extLst>
              </p:cNvPr>
              <p:cNvSpPr/>
              <p:nvPr/>
            </p:nvSpPr>
            <p:spPr>
              <a:xfrm>
                <a:off x="2159489" y="1527178"/>
                <a:ext cx="1258156" cy="1183938"/>
              </a:xfrm>
              <a:prstGeom prst="rect">
                <a:avLst/>
              </a:prstGeom>
              <a:solidFill>
                <a:srgbClr val="EFF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</a:rPr>
                  <a:t>Customer 02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b="1" i="1" dirty="0">
                    <a:solidFill>
                      <a:schemeClr val="tx1"/>
                    </a:solidFill>
                  </a:rPr>
                  <a:t>85 users</a:t>
                </a:r>
              </a:p>
            </p:txBody>
          </p:sp>
          <p:pic>
            <p:nvPicPr>
              <p:cNvPr id="89" name="Graphic 88" descr="Users">
                <a:extLst>
                  <a:ext uri="{FF2B5EF4-FFF2-40B4-BE49-F238E27FC236}">
                    <a16:creationId xmlns:a16="http://schemas.microsoft.com/office/drawing/2014/main" id="{ABEE8311-AA74-EE30-92EF-79B36E45A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62814" y="2018638"/>
                <a:ext cx="692478" cy="692478"/>
              </a:xfrm>
              <a:prstGeom prst="rect">
                <a:avLst/>
              </a:prstGeom>
            </p:spPr>
          </p:pic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408893C-0390-B522-38BD-067B06D2F4DC}"/>
              </a:ext>
            </a:extLst>
          </p:cNvPr>
          <p:cNvGrpSpPr/>
          <p:nvPr/>
        </p:nvGrpSpPr>
        <p:grpSpPr>
          <a:xfrm>
            <a:off x="6748151" y="5728596"/>
            <a:ext cx="2072586" cy="846418"/>
            <a:chOff x="7187003" y="5806495"/>
            <a:chExt cx="2072586" cy="879992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ACEE425F-19E1-02BF-30B0-39EB5F5BAE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003" y="6203554"/>
              <a:ext cx="1121385" cy="7677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F3CAA2B-99A3-293C-6319-62B823719795}"/>
                </a:ext>
              </a:extLst>
            </p:cNvPr>
            <p:cNvGrpSpPr/>
            <p:nvPr/>
          </p:nvGrpSpPr>
          <p:grpSpPr>
            <a:xfrm>
              <a:off x="8308388" y="5806495"/>
              <a:ext cx="951201" cy="879992"/>
              <a:chOff x="2159489" y="1527178"/>
              <a:chExt cx="1258156" cy="1183938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4299DFC0-E86D-509D-DA21-59E28F0E7441}"/>
                  </a:ext>
                </a:extLst>
              </p:cNvPr>
              <p:cNvSpPr/>
              <p:nvPr/>
            </p:nvSpPr>
            <p:spPr>
              <a:xfrm>
                <a:off x="2159489" y="1527178"/>
                <a:ext cx="1258156" cy="1183938"/>
              </a:xfrm>
              <a:prstGeom prst="rect">
                <a:avLst/>
              </a:prstGeom>
              <a:solidFill>
                <a:srgbClr val="EFF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</a:rPr>
                  <a:t>Customer N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b="1" i="1" dirty="0">
                    <a:solidFill>
                      <a:schemeClr val="tx1"/>
                    </a:solidFill>
                  </a:rPr>
                  <a:t>450 users</a:t>
                </a:r>
              </a:p>
            </p:txBody>
          </p:sp>
          <p:pic>
            <p:nvPicPr>
              <p:cNvPr id="93" name="Graphic 92" descr="Users">
                <a:extLst>
                  <a:ext uri="{FF2B5EF4-FFF2-40B4-BE49-F238E27FC236}">
                    <a16:creationId xmlns:a16="http://schemas.microsoft.com/office/drawing/2014/main" id="{F59D49F4-A643-34E1-BB5C-EA6FC8ED52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62814" y="2018638"/>
                <a:ext cx="692478" cy="692478"/>
              </a:xfrm>
              <a:prstGeom prst="rect">
                <a:avLst/>
              </a:prstGeom>
            </p:spPr>
          </p:pic>
        </p:grp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29B8153-9227-F409-E8BC-BEF9123FCED3}"/>
              </a:ext>
            </a:extLst>
          </p:cNvPr>
          <p:cNvGrpSpPr/>
          <p:nvPr/>
        </p:nvGrpSpPr>
        <p:grpSpPr>
          <a:xfrm>
            <a:off x="2124432" y="3140696"/>
            <a:ext cx="4588323" cy="1726972"/>
            <a:chOff x="2135189" y="2740059"/>
            <a:chExt cx="4577566" cy="1814721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8C1615F-1155-5FE6-A38E-B3AE5A228C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189" y="3296374"/>
              <a:ext cx="1442140" cy="1258406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B1120A-9D2B-5131-245D-F9F9F57661FC}"/>
                </a:ext>
              </a:extLst>
            </p:cNvPr>
            <p:cNvSpPr/>
            <p:nvPr/>
          </p:nvSpPr>
          <p:spPr bwMode="auto">
            <a:xfrm>
              <a:off x="3633627" y="2740059"/>
              <a:ext cx="3079128" cy="10674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9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Customer 1 Tenant Workspace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DBDA1E3-7A75-8438-8C73-ABCB5DBC1593}"/>
              </a:ext>
            </a:extLst>
          </p:cNvPr>
          <p:cNvGrpSpPr/>
          <p:nvPr/>
        </p:nvGrpSpPr>
        <p:grpSpPr>
          <a:xfrm>
            <a:off x="5241062" y="3390756"/>
            <a:ext cx="631940" cy="670205"/>
            <a:chOff x="6295914" y="1428878"/>
            <a:chExt cx="1693119" cy="1825354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9F158E8-0781-5988-AEEE-31D18BFFA345}"/>
                </a:ext>
              </a:extLst>
            </p:cNvPr>
            <p:cNvSpPr/>
            <p:nvPr/>
          </p:nvSpPr>
          <p:spPr bwMode="auto">
            <a:xfrm>
              <a:off x="6295914" y="1428878"/>
              <a:ext cx="1693119" cy="182535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Semantic Model</a:t>
              </a:r>
            </a:p>
          </p:txBody>
        </p:sp>
        <p:pic>
          <p:nvPicPr>
            <p:cNvPr id="83" name="Picture 82" descr="A white square with purple dots&#10;&#10;Description automatically generated">
              <a:extLst>
                <a:ext uri="{FF2B5EF4-FFF2-40B4-BE49-F238E27FC236}">
                  <a16:creationId xmlns:a16="http://schemas.microsoft.com/office/drawing/2014/main" id="{0298094C-B458-9AC0-3DEA-0F5C23AE4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6779" y="1536648"/>
              <a:ext cx="1311387" cy="1300896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3F82C22-ADB1-429F-430A-6FAED6D4560A}"/>
              </a:ext>
            </a:extLst>
          </p:cNvPr>
          <p:cNvGrpSpPr/>
          <p:nvPr/>
        </p:nvGrpSpPr>
        <p:grpSpPr>
          <a:xfrm>
            <a:off x="5957622" y="3390756"/>
            <a:ext cx="633794" cy="670205"/>
            <a:chOff x="6503915" y="831583"/>
            <a:chExt cx="1229935" cy="1325994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7D37769-B2F6-27AF-9D10-614D8AEFB827}"/>
                </a:ext>
              </a:extLst>
            </p:cNvPr>
            <p:cNvSpPr/>
            <p:nvPr/>
          </p:nvSpPr>
          <p:spPr bwMode="auto">
            <a:xfrm>
              <a:off x="6503915" y="831583"/>
              <a:ext cx="1229935" cy="132599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Report</a:t>
              </a:r>
            </a:p>
          </p:txBody>
        </p:sp>
        <p:pic>
          <p:nvPicPr>
            <p:cNvPr id="80" name="Picture 79" descr="A white square with a graph&#10;&#10;Description automatically generated">
              <a:extLst>
                <a:ext uri="{FF2B5EF4-FFF2-40B4-BE49-F238E27FC236}">
                  <a16:creationId xmlns:a16="http://schemas.microsoft.com/office/drawing/2014/main" id="{72928887-5C73-0E57-9704-F487230FE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2565" y="904155"/>
              <a:ext cx="952633" cy="948822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3D4FA69-5F06-1AF4-AA1B-FA42A0943D2E}"/>
              </a:ext>
            </a:extLst>
          </p:cNvPr>
          <p:cNvGrpSpPr/>
          <p:nvPr/>
        </p:nvGrpSpPr>
        <p:grpSpPr>
          <a:xfrm>
            <a:off x="4515294" y="3390756"/>
            <a:ext cx="635579" cy="674063"/>
            <a:chOff x="1943154" y="2871362"/>
            <a:chExt cx="1229935" cy="1325994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03DC263C-EB78-44C7-3B04-C95769CD0639}"/>
                </a:ext>
              </a:extLst>
            </p:cNvPr>
            <p:cNvSpPr/>
            <p:nvPr/>
          </p:nvSpPr>
          <p:spPr bwMode="auto">
            <a:xfrm>
              <a:off x="1943154" y="2871362"/>
              <a:ext cx="1229935" cy="132599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Notebook</a:t>
              </a:r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77" name="Picture 76" descr="A white book with a green symbol&#10;&#10;Description automatically generated">
              <a:extLst>
                <a:ext uri="{FF2B5EF4-FFF2-40B4-BE49-F238E27FC236}">
                  <a16:creationId xmlns:a16="http://schemas.microsoft.com/office/drawing/2014/main" id="{7DFC167C-C30D-62C9-477D-3C563D6C9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6583" y="3033143"/>
              <a:ext cx="838189" cy="834835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A8BAB7-C268-D61B-D2EF-27DA6DAE5ED1}"/>
              </a:ext>
            </a:extLst>
          </p:cNvPr>
          <p:cNvGrpSpPr/>
          <p:nvPr/>
        </p:nvGrpSpPr>
        <p:grpSpPr>
          <a:xfrm>
            <a:off x="3793166" y="3390756"/>
            <a:ext cx="631940" cy="670205"/>
            <a:chOff x="540799" y="2865453"/>
            <a:chExt cx="1229935" cy="132599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E4CF839-0E47-6B28-9C53-1ABFD203C42F}"/>
                </a:ext>
              </a:extLst>
            </p:cNvPr>
            <p:cNvSpPr/>
            <p:nvPr/>
          </p:nvSpPr>
          <p:spPr bwMode="auto">
            <a:xfrm>
              <a:off x="540799" y="2865453"/>
              <a:ext cx="1229935" cy="1325994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Lakehouse</a:t>
              </a:r>
            </a:p>
          </p:txBody>
        </p:sp>
        <p:pic>
          <p:nvPicPr>
            <p:cNvPr id="56" name="Picture 55" descr="A blue and white sign with waves&#10;&#10;Description automatically generated">
              <a:extLst>
                <a:ext uri="{FF2B5EF4-FFF2-40B4-BE49-F238E27FC236}">
                  <a16:creationId xmlns:a16="http://schemas.microsoft.com/office/drawing/2014/main" id="{B35FBEAD-5380-B43D-A074-A37B953D2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453" y="2962982"/>
              <a:ext cx="908459" cy="904825"/>
            </a:xfrm>
            <a:prstGeom prst="rect">
              <a:avLst/>
            </a:prstGeom>
          </p:spPr>
        </p:pic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44918840-70CB-D596-AE5E-2BCB1A14F261}"/>
              </a:ext>
            </a:extLst>
          </p:cNvPr>
          <p:cNvGrpSpPr/>
          <p:nvPr/>
        </p:nvGrpSpPr>
        <p:grpSpPr>
          <a:xfrm>
            <a:off x="2124432" y="4315144"/>
            <a:ext cx="4607264" cy="1016491"/>
            <a:chOff x="2310555" y="3914294"/>
            <a:chExt cx="4607264" cy="1016491"/>
          </a:xfrm>
        </p:grpSpPr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B713A369-90A5-ABD1-1AE6-803351A697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10555" y="4447709"/>
              <a:ext cx="1452897" cy="26493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B762C2E1-31CC-40D1-322A-A7CB38021669}"/>
                </a:ext>
              </a:extLst>
            </p:cNvPr>
            <p:cNvGrpSpPr/>
            <p:nvPr/>
          </p:nvGrpSpPr>
          <p:grpSpPr>
            <a:xfrm>
              <a:off x="3838691" y="3914294"/>
              <a:ext cx="3079128" cy="1016491"/>
              <a:chOff x="503131" y="2382842"/>
              <a:chExt cx="3738670" cy="1254645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69BD327-0A67-77B9-9E7C-EFC7977F3A07}"/>
                  </a:ext>
                </a:extLst>
              </p:cNvPr>
              <p:cNvSpPr/>
              <p:nvPr/>
            </p:nvSpPr>
            <p:spPr bwMode="auto">
              <a:xfrm>
                <a:off x="503131" y="2382842"/>
                <a:ext cx="3738670" cy="125464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Customer 2 Tenant Workspace</a:t>
                </a:r>
              </a:p>
            </p:txBody>
          </p: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5A8830B2-5E69-3F0D-350C-7E7BA870772F}"/>
                  </a:ext>
                </a:extLst>
              </p:cNvPr>
              <p:cNvGrpSpPr/>
              <p:nvPr/>
            </p:nvGrpSpPr>
            <p:grpSpPr>
              <a:xfrm>
                <a:off x="2434140" y="2695298"/>
                <a:ext cx="767300" cy="827227"/>
                <a:chOff x="6295914" y="1428878"/>
                <a:chExt cx="1693119" cy="1825354"/>
              </a:xfrm>
            </p:grpSpPr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148A0524-BB75-5ECA-4B86-416B2B2A7B24}"/>
                    </a:ext>
                  </a:extLst>
                </p:cNvPr>
                <p:cNvSpPr/>
                <p:nvPr/>
              </p:nvSpPr>
              <p:spPr bwMode="auto">
                <a:xfrm>
                  <a:off x="6295914" y="1428878"/>
                  <a:ext cx="1693119" cy="182535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Semantic Model</a:t>
                  </a:r>
                </a:p>
              </p:txBody>
            </p:sp>
            <p:pic>
              <p:nvPicPr>
                <p:cNvPr id="108" name="Picture 107" descr="A white square with purple dots&#10;&#10;Description automatically generated">
                  <a:extLst>
                    <a:ext uri="{FF2B5EF4-FFF2-40B4-BE49-F238E27FC236}">
                      <a16:creationId xmlns:a16="http://schemas.microsoft.com/office/drawing/2014/main" id="{E3A99E29-1D4D-B256-D6AA-BC4C0BE989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6779" y="1536648"/>
                  <a:ext cx="1311387" cy="1300896"/>
                </a:xfrm>
                <a:prstGeom prst="rect">
                  <a:avLst/>
                </a:prstGeom>
              </p:spPr>
            </p:pic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2218DA6-EBD1-DAEB-7E51-33BADE5C6A7D}"/>
                  </a:ext>
                </a:extLst>
              </p:cNvPr>
              <p:cNvGrpSpPr/>
              <p:nvPr/>
            </p:nvGrpSpPr>
            <p:grpSpPr>
              <a:xfrm>
                <a:off x="3304185" y="2695298"/>
                <a:ext cx="769551" cy="827227"/>
                <a:chOff x="6503915" y="831583"/>
                <a:chExt cx="1229935" cy="1325994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E42FBAB4-BDEF-43DA-DD4A-7DFEDDF1D551}"/>
                    </a:ext>
                  </a:extLst>
                </p:cNvPr>
                <p:cNvSpPr/>
                <p:nvPr/>
              </p:nvSpPr>
              <p:spPr bwMode="auto">
                <a:xfrm>
                  <a:off x="6503915" y="83158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Report</a:t>
                  </a:r>
                </a:p>
              </p:txBody>
            </p:sp>
            <p:pic>
              <p:nvPicPr>
                <p:cNvPr id="106" name="Picture 105" descr="A white square with a graph&#10;&#10;Description automatically generated">
                  <a:extLst>
                    <a:ext uri="{FF2B5EF4-FFF2-40B4-BE49-F238E27FC236}">
                      <a16:creationId xmlns:a16="http://schemas.microsoft.com/office/drawing/2014/main" id="{04CF1201-6E2D-039C-291D-63EDF501ED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42565" y="904155"/>
                  <a:ext cx="952633" cy="948822"/>
                </a:xfrm>
                <a:prstGeom prst="rect">
                  <a:avLst/>
                </a:prstGeom>
              </p:spPr>
            </p:pic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B972A861-8352-5146-4311-58494E7A4ADF}"/>
                  </a:ext>
                </a:extLst>
              </p:cNvPr>
              <p:cNvGrpSpPr/>
              <p:nvPr/>
            </p:nvGrpSpPr>
            <p:grpSpPr>
              <a:xfrm>
                <a:off x="1552914" y="2695298"/>
                <a:ext cx="771719" cy="831990"/>
                <a:chOff x="1943154" y="2871362"/>
                <a:chExt cx="1229935" cy="1325994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CAFA7E8A-C78F-734F-C104-9BF374566998}"/>
                    </a:ext>
                  </a:extLst>
                </p:cNvPr>
                <p:cNvSpPr/>
                <p:nvPr/>
              </p:nvSpPr>
              <p:spPr bwMode="auto">
                <a:xfrm>
                  <a:off x="1943154" y="2871362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Notebook</a:t>
                  </a:r>
                  <a:endParaRPr lang="en-US" sz="11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03" name="Picture 102" descr="A white book with a green symbol&#10;&#10;Description automatically generated">
                  <a:extLst>
                    <a:ext uri="{FF2B5EF4-FFF2-40B4-BE49-F238E27FC236}">
                      <a16:creationId xmlns:a16="http://schemas.microsoft.com/office/drawing/2014/main" id="{75F41BF0-47F3-531B-322D-CC163A2F88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26583" y="3033143"/>
                  <a:ext cx="838189" cy="834835"/>
                </a:xfrm>
                <a:prstGeom prst="rect">
                  <a:avLst/>
                </a:prstGeom>
              </p:spPr>
            </p:pic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88A71807-CC9B-0FAA-D6CB-8052D6FDA3D6}"/>
                  </a:ext>
                </a:extLst>
              </p:cNvPr>
              <p:cNvGrpSpPr/>
              <p:nvPr/>
            </p:nvGrpSpPr>
            <p:grpSpPr>
              <a:xfrm>
                <a:off x="676108" y="2695298"/>
                <a:ext cx="767300" cy="827227"/>
                <a:chOff x="540799" y="2865453"/>
                <a:chExt cx="1229935" cy="1325994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6F33FDDB-8594-A5AC-63E7-3551D87639DE}"/>
                    </a:ext>
                  </a:extLst>
                </p:cNvPr>
                <p:cNvSpPr/>
                <p:nvPr/>
              </p:nvSpPr>
              <p:spPr bwMode="auto">
                <a:xfrm>
                  <a:off x="540799" y="286545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Lakehouse</a:t>
                  </a:r>
                </a:p>
              </p:txBody>
            </p:sp>
            <p:pic>
              <p:nvPicPr>
                <p:cNvPr id="101" name="Picture 100" descr="A blue and white sign with waves&#10;&#10;Description automatically generated">
                  <a:extLst>
                    <a:ext uri="{FF2B5EF4-FFF2-40B4-BE49-F238E27FC236}">
                      <a16:creationId xmlns:a16="http://schemas.microsoft.com/office/drawing/2014/main" id="{ABBC28F3-23B5-15B7-D806-EE54A398190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2453" y="2962982"/>
                  <a:ext cx="908459" cy="904825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DAF5AF80-A293-6538-AFA8-940165D0EC4A}"/>
              </a:ext>
            </a:extLst>
          </p:cNvPr>
          <p:cNvGrpSpPr/>
          <p:nvPr/>
        </p:nvGrpSpPr>
        <p:grpSpPr>
          <a:xfrm>
            <a:off x="2130458" y="4889384"/>
            <a:ext cx="4600946" cy="1585282"/>
            <a:chOff x="2316581" y="4488534"/>
            <a:chExt cx="4600946" cy="1585282"/>
          </a:xfrm>
        </p:grpSpPr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B52DADCB-D6A3-2710-46D7-96251A8FD09C}"/>
                </a:ext>
              </a:extLst>
            </p:cNvPr>
            <p:cNvCxnSpPr>
              <a:cxnSpLocks/>
            </p:cNvCxnSpPr>
            <p:nvPr/>
          </p:nvCxnSpPr>
          <p:spPr>
            <a:xfrm>
              <a:off x="2316581" y="4488534"/>
              <a:ext cx="1436114" cy="971718"/>
            </a:xfrm>
            <a:prstGeom prst="straightConnector1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rgbClr val="82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07009EB3-B93B-4651-3411-2AC1220B4CF3}"/>
                </a:ext>
              </a:extLst>
            </p:cNvPr>
            <p:cNvGrpSpPr/>
            <p:nvPr/>
          </p:nvGrpSpPr>
          <p:grpSpPr>
            <a:xfrm>
              <a:off x="3838399" y="5057325"/>
              <a:ext cx="3079128" cy="1016491"/>
              <a:chOff x="503131" y="2382842"/>
              <a:chExt cx="3738670" cy="1254645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820B562C-73C3-811F-F6F8-3DDCD19D9FD0}"/>
                  </a:ext>
                </a:extLst>
              </p:cNvPr>
              <p:cNvSpPr/>
              <p:nvPr/>
            </p:nvSpPr>
            <p:spPr bwMode="auto">
              <a:xfrm>
                <a:off x="503131" y="2382842"/>
                <a:ext cx="3738670" cy="125464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64008" rIns="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Customer N Tenant Workspace</a:t>
                </a:r>
              </a:p>
            </p:txBody>
          </p: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D893399D-9992-CEBA-F6E5-1E37A3639B68}"/>
                  </a:ext>
                </a:extLst>
              </p:cNvPr>
              <p:cNvGrpSpPr/>
              <p:nvPr/>
            </p:nvGrpSpPr>
            <p:grpSpPr>
              <a:xfrm>
                <a:off x="2434140" y="2695298"/>
                <a:ext cx="767300" cy="827227"/>
                <a:chOff x="6295914" y="1428878"/>
                <a:chExt cx="1693119" cy="1825354"/>
              </a:xfrm>
            </p:grpSpPr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EB3C85F2-ECF8-C412-E419-B8B31D2785B0}"/>
                    </a:ext>
                  </a:extLst>
                </p:cNvPr>
                <p:cNvSpPr/>
                <p:nvPr/>
              </p:nvSpPr>
              <p:spPr bwMode="auto">
                <a:xfrm>
                  <a:off x="6295914" y="1428878"/>
                  <a:ext cx="1693119" cy="182535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Semantic Model</a:t>
                  </a:r>
                </a:p>
              </p:txBody>
            </p:sp>
            <p:pic>
              <p:nvPicPr>
                <p:cNvPr id="122" name="Picture 121" descr="A white square with purple dots&#10;&#10;Description automatically generated">
                  <a:extLst>
                    <a:ext uri="{FF2B5EF4-FFF2-40B4-BE49-F238E27FC236}">
                      <a16:creationId xmlns:a16="http://schemas.microsoft.com/office/drawing/2014/main" id="{04B54F7D-11CC-B3C6-9A79-88796345CA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6779" y="1536648"/>
                  <a:ext cx="1311387" cy="1300896"/>
                </a:xfrm>
                <a:prstGeom prst="rect">
                  <a:avLst/>
                </a:prstGeom>
              </p:spPr>
            </p:pic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9774F990-B2FF-B6F6-9E9D-E6AAA98CC44B}"/>
                  </a:ext>
                </a:extLst>
              </p:cNvPr>
              <p:cNvGrpSpPr/>
              <p:nvPr/>
            </p:nvGrpSpPr>
            <p:grpSpPr>
              <a:xfrm>
                <a:off x="3304185" y="2695298"/>
                <a:ext cx="769551" cy="827227"/>
                <a:chOff x="6503915" y="831583"/>
                <a:chExt cx="1229935" cy="1325994"/>
              </a:xfrm>
            </p:grpSpPr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6DB1C89C-19C4-13A7-CD17-BC14768406F9}"/>
                    </a:ext>
                  </a:extLst>
                </p:cNvPr>
                <p:cNvSpPr/>
                <p:nvPr/>
              </p:nvSpPr>
              <p:spPr bwMode="auto">
                <a:xfrm>
                  <a:off x="6503915" y="83158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Report</a:t>
                  </a:r>
                </a:p>
              </p:txBody>
            </p:sp>
            <p:pic>
              <p:nvPicPr>
                <p:cNvPr id="120" name="Picture 119" descr="A white square with a graph&#10;&#10;Description automatically generated">
                  <a:extLst>
                    <a:ext uri="{FF2B5EF4-FFF2-40B4-BE49-F238E27FC236}">
                      <a16:creationId xmlns:a16="http://schemas.microsoft.com/office/drawing/2014/main" id="{5D1CE6F3-865C-BB2F-280C-481943D548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42565" y="904155"/>
                  <a:ext cx="952633" cy="948822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316101AA-118D-C469-823E-57F07DC5FF6D}"/>
                  </a:ext>
                </a:extLst>
              </p:cNvPr>
              <p:cNvGrpSpPr/>
              <p:nvPr/>
            </p:nvGrpSpPr>
            <p:grpSpPr>
              <a:xfrm>
                <a:off x="1552914" y="2695298"/>
                <a:ext cx="771719" cy="831990"/>
                <a:chOff x="1943154" y="2871362"/>
                <a:chExt cx="1229935" cy="1325994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3666615D-610B-11A1-FFCD-8FF47D2B3916}"/>
                    </a:ext>
                  </a:extLst>
                </p:cNvPr>
                <p:cNvSpPr/>
                <p:nvPr/>
              </p:nvSpPr>
              <p:spPr bwMode="auto">
                <a:xfrm>
                  <a:off x="1943154" y="2871362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Notebook</a:t>
                  </a:r>
                  <a:endParaRPr lang="en-US" sz="11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18" name="Picture 117" descr="A white book with a green symbol&#10;&#10;Description automatically generated">
                  <a:extLst>
                    <a:ext uri="{FF2B5EF4-FFF2-40B4-BE49-F238E27FC236}">
                      <a16:creationId xmlns:a16="http://schemas.microsoft.com/office/drawing/2014/main" id="{C7D425B0-EC40-910C-95B9-1490EC7037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26583" y="3033143"/>
                  <a:ext cx="838189" cy="834835"/>
                </a:xfrm>
                <a:prstGeom prst="rect">
                  <a:avLst/>
                </a:prstGeom>
              </p:spPr>
            </p:pic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1297F3CB-5733-FEA3-CC33-7779B594F4DC}"/>
                  </a:ext>
                </a:extLst>
              </p:cNvPr>
              <p:cNvGrpSpPr/>
              <p:nvPr/>
            </p:nvGrpSpPr>
            <p:grpSpPr>
              <a:xfrm>
                <a:off x="676108" y="2695298"/>
                <a:ext cx="767300" cy="827227"/>
                <a:chOff x="540799" y="2865453"/>
                <a:chExt cx="1229935" cy="1325994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1DFAB286-2547-E03B-17CF-EFA13662C5DE}"/>
                    </a:ext>
                  </a:extLst>
                </p:cNvPr>
                <p:cNvSpPr/>
                <p:nvPr/>
              </p:nvSpPr>
              <p:spPr bwMode="auto">
                <a:xfrm>
                  <a:off x="540799" y="2865453"/>
                  <a:ext cx="1229935" cy="1325994"/>
                </a:xfrm>
                <a:prstGeom prst="rect">
                  <a:avLst/>
                </a:prstGeom>
                <a:solidFill>
                  <a:schemeClr val="bg1">
                    <a:alpha val="45000"/>
                  </a:schemeClr>
                </a:solidFill>
                <a:ln w="1270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146304" rIns="0" bIns="73152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6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Segoe UI" pitchFamily="34" charset="0"/>
                      <a:cs typeface="Arial" panose="020B0604020202020204" pitchFamily="34" charset="0"/>
                    </a:rPr>
                    <a:t>Lakehouse</a:t>
                  </a:r>
                </a:p>
              </p:txBody>
            </p:sp>
            <p:pic>
              <p:nvPicPr>
                <p:cNvPr id="116" name="Picture 115" descr="A blue and white sign with waves&#10;&#10;Description automatically generated">
                  <a:extLst>
                    <a:ext uri="{FF2B5EF4-FFF2-40B4-BE49-F238E27FC236}">
                      <a16:creationId xmlns:a16="http://schemas.microsoft.com/office/drawing/2014/main" id="{940BF661-173C-66E1-B945-98A0A475D5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2453" y="2962982"/>
                  <a:ext cx="908459" cy="904825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15691088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1FBFC1-3F35-8737-67EC-D4B7C73C6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E1EFCB-207F-3582-55A2-41323C357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for API-driven Solution Deployment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86845E3C-A254-8CF4-770A-EEC9A55176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071273"/>
            <a:ext cx="11604625" cy="4124206"/>
          </a:xfrm>
        </p:spPr>
        <p:txBody>
          <a:bodyPr/>
          <a:lstStyle/>
          <a:p>
            <a:r>
              <a:rPr lang="en-US" sz="1800" b="1" dirty="0">
                <a:solidFill>
                  <a:srgbClr val="6C0000"/>
                </a:solidFill>
              </a:rPr>
              <a:t>Option 1</a:t>
            </a:r>
            <a:r>
              <a:rPr lang="en-US" sz="2000" dirty="0"/>
              <a:t>: Deploy from source workspace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pPr lvl="3"/>
            <a:endParaRPr lang="en-US" sz="1400" dirty="0"/>
          </a:p>
          <a:p>
            <a:r>
              <a:rPr lang="en-US" sz="1800" b="1" dirty="0">
                <a:solidFill>
                  <a:srgbClr val="6C0000"/>
                </a:solidFill>
              </a:rPr>
              <a:t>Option 2</a:t>
            </a:r>
            <a:r>
              <a:rPr lang="en-US" sz="2000" dirty="0"/>
              <a:t>: Export workspace to local solution folder and then deploy from local solution folder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1800" b="1" dirty="0">
                <a:solidFill>
                  <a:srgbClr val="6C0000"/>
                </a:solidFill>
              </a:rPr>
              <a:t>Option 3</a:t>
            </a:r>
            <a:r>
              <a:rPr lang="en-US" sz="2000" dirty="0"/>
              <a:t>: Export workspace to ADO repo branch and then deploy from that repo branch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EFCAFCA-5A92-B022-9B97-E9B73FD470EB}"/>
              </a:ext>
            </a:extLst>
          </p:cNvPr>
          <p:cNvGrpSpPr/>
          <p:nvPr/>
        </p:nvGrpSpPr>
        <p:grpSpPr>
          <a:xfrm>
            <a:off x="2483791" y="1599915"/>
            <a:ext cx="4176626" cy="916251"/>
            <a:chOff x="2575669" y="1711159"/>
            <a:chExt cx="4176626" cy="916251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545194C-74E7-1911-370E-7E7847940D27}"/>
                </a:ext>
              </a:extLst>
            </p:cNvPr>
            <p:cNvSpPr/>
            <p:nvPr/>
          </p:nvSpPr>
          <p:spPr>
            <a:xfrm>
              <a:off x="5436648" y="1711159"/>
              <a:ext cx="1315647" cy="90363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Target</a:t>
              </a:r>
            </a:p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Workspace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CE8DF9E-6CFE-79D4-5439-4F51B9524A7D}"/>
                </a:ext>
              </a:extLst>
            </p:cNvPr>
            <p:cNvGrpSpPr/>
            <p:nvPr/>
          </p:nvGrpSpPr>
          <p:grpSpPr>
            <a:xfrm>
              <a:off x="2575669" y="1723776"/>
              <a:ext cx="2686938" cy="903634"/>
              <a:chOff x="2648405" y="1736463"/>
              <a:chExt cx="2686938" cy="903634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FDB0E0D4-B8B9-4515-1DA6-AF31D0A0B1B8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 Deployment Logic</a:t>
                </a:r>
              </a:p>
            </p:txBody>
          </p:sp>
          <p:sp>
            <p:nvSpPr>
              <p:cNvPr id="5" name="Arrow: Right 4">
                <a:extLst>
                  <a:ext uri="{FF2B5EF4-FFF2-40B4-BE49-F238E27FC236}">
                    <a16:creationId xmlns:a16="http://schemas.microsoft.com/office/drawing/2014/main" id="{A81D1183-D48A-B1C6-C663-229ED3F0AD98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4DA9407-B9AD-D043-C0D3-9B00835138BD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1CE1B9-08C6-739F-3D24-DBBC2FB94436}"/>
              </a:ext>
            </a:extLst>
          </p:cNvPr>
          <p:cNvGrpSpPr/>
          <p:nvPr/>
        </p:nvGrpSpPr>
        <p:grpSpPr>
          <a:xfrm>
            <a:off x="916838" y="1448414"/>
            <a:ext cx="1417478" cy="1231867"/>
            <a:chOff x="883076" y="1526449"/>
            <a:chExt cx="1562529" cy="1357924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A38ABD5-56D6-34E1-96B1-CF0BDA2FF1C8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B3A4B71-A8BC-9D10-EF4B-6CF8039361DD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Source Workspace</a:t>
                </a:r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8D8D4D97-2DB3-DF27-C3C6-E7D6ED8F6A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5ED7138-E5A5-CD4D-016B-B617B6093713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2D6CDBD-0AD8-0493-79A6-D696F60DCC10}"/>
              </a:ext>
            </a:extLst>
          </p:cNvPr>
          <p:cNvGrpSpPr/>
          <p:nvPr/>
        </p:nvGrpSpPr>
        <p:grpSpPr>
          <a:xfrm>
            <a:off x="916838" y="3342654"/>
            <a:ext cx="1417478" cy="1231867"/>
            <a:chOff x="883076" y="1526449"/>
            <a:chExt cx="1562529" cy="1357924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2ABF7163-737E-6E62-F5F3-D9063E20F944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D40FAE6-D3DD-4200-AD17-B76CF0BB96EE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Source Workspace</a:t>
                </a:r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8B130E2E-5075-97F2-E1A0-70E3374420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5C75724-97BA-65AA-044F-C9B279BB6DF9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1DF304B-17AD-47F9-D87C-AFFCC1FC7547}"/>
              </a:ext>
            </a:extLst>
          </p:cNvPr>
          <p:cNvGrpSpPr/>
          <p:nvPr/>
        </p:nvGrpSpPr>
        <p:grpSpPr>
          <a:xfrm>
            <a:off x="2447165" y="3475396"/>
            <a:ext cx="4948822" cy="1145939"/>
            <a:chOff x="2558540" y="3497262"/>
            <a:chExt cx="4948822" cy="1145939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11DFA170-B98B-E0BA-8210-65220C872C35}"/>
                </a:ext>
              </a:extLst>
            </p:cNvPr>
            <p:cNvGrpSpPr/>
            <p:nvPr/>
          </p:nvGrpSpPr>
          <p:grpSpPr>
            <a:xfrm>
              <a:off x="5320769" y="3497262"/>
              <a:ext cx="2186593" cy="1145939"/>
              <a:chOff x="888963" y="5584565"/>
              <a:chExt cx="1875019" cy="982651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7C1BC2D-4B8A-DAB1-BF8A-B30089A74B46}"/>
                  </a:ext>
                </a:extLst>
              </p:cNvPr>
              <p:cNvGrpSpPr/>
              <p:nvPr/>
            </p:nvGrpSpPr>
            <p:grpSpPr>
              <a:xfrm>
                <a:off x="888963" y="5584565"/>
                <a:ext cx="1875019" cy="982651"/>
                <a:chOff x="1140788" y="2715026"/>
                <a:chExt cx="2907477" cy="1662503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D42C7320-32A3-C068-F4A6-76D52CE72C38}"/>
                    </a:ext>
                  </a:extLst>
                </p:cNvPr>
                <p:cNvSpPr/>
                <p:nvPr/>
              </p:nvSpPr>
              <p:spPr bwMode="auto">
                <a:xfrm>
                  <a:off x="1140788" y="2715026"/>
                  <a:ext cx="2907477" cy="16625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7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Packaged Solution Folder</a:t>
                  </a:r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285B38F3-2E8A-5F9F-1EBB-B679428EF6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0788" y="3037267"/>
                  <a:ext cx="290747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53F1245C-7336-DD0B-73DD-56DA1715F7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131" y="5792870"/>
                <a:ext cx="1816681" cy="734203"/>
              </a:xfrm>
              <a:prstGeom prst="rect">
                <a:avLst/>
              </a:prstGeom>
            </p:spPr>
          </p:pic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770B9645-45E7-266C-C25A-CCDA8EA33A91}"/>
                </a:ext>
              </a:extLst>
            </p:cNvPr>
            <p:cNvGrpSpPr/>
            <p:nvPr/>
          </p:nvGrpSpPr>
          <p:grpSpPr>
            <a:xfrm>
              <a:off x="2558540" y="3560172"/>
              <a:ext cx="2686938" cy="903634"/>
              <a:chOff x="2648405" y="1736463"/>
              <a:chExt cx="2686938" cy="903634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CCBF0FB7-D499-2378-2775-05472D99F498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</a:t>
                </a:r>
              </a:p>
              <a:p>
                <a:pPr algn="ctr"/>
                <a:r>
                  <a:rPr lang="en-US" sz="1200" b="1" dirty="0"/>
                  <a:t>Export</a:t>
                </a:r>
              </a:p>
              <a:p>
                <a:pPr algn="ctr"/>
                <a:r>
                  <a:rPr lang="en-US" sz="1200" b="1" dirty="0"/>
                  <a:t>Logic</a:t>
                </a:r>
              </a:p>
            </p:txBody>
          </p:sp>
          <p:sp>
            <p:nvSpPr>
              <p:cNvPr id="48" name="Arrow: Right 47">
                <a:extLst>
                  <a:ext uri="{FF2B5EF4-FFF2-40B4-BE49-F238E27FC236}">
                    <a16:creationId xmlns:a16="http://schemas.microsoft.com/office/drawing/2014/main" id="{9FCAD37E-F4A7-58B4-F9A0-085415B1785F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49" name="Arrow: Right 48">
                <a:extLst>
                  <a:ext uri="{FF2B5EF4-FFF2-40B4-BE49-F238E27FC236}">
                    <a16:creationId xmlns:a16="http://schemas.microsoft.com/office/drawing/2014/main" id="{318E4059-2A22-B5AF-7F00-BE362014D691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75A1BFD9-AA05-8C54-EE6E-D653FAA16023}"/>
              </a:ext>
            </a:extLst>
          </p:cNvPr>
          <p:cNvGrpSpPr/>
          <p:nvPr/>
        </p:nvGrpSpPr>
        <p:grpSpPr>
          <a:xfrm>
            <a:off x="7461228" y="3531942"/>
            <a:ext cx="4098012" cy="935473"/>
            <a:chOff x="7572603" y="3553808"/>
            <a:chExt cx="4098012" cy="935473"/>
          </a:xfrm>
        </p:grpSpPr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126A5E7D-5120-9C78-DA75-1BFE85344F7A}"/>
                </a:ext>
              </a:extLst>
            </p:cNvPr>
            <p:cNvSpPr/>
            <p:nvPr/>
          </p:nvSpPr>
          <p:spPr>
            <a:xfrm>
              <a:off x="10354968" y="3553808"/>
              <a:ext cx="1315647" cy="90363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Target</a:t>
              </a:r>
            </a:p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Workspace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1A84E1F-BBD3-1539-B36A-6D5D442354DA}"/>
                </a:ext>
              </a:extLst>
            </p:cNvPr>
            <p:cNvGrpSpPr/>
            <p:nvPr/>
          </p:nvGrpSpPr>
          <p:grpSpPr>
            <a:xfrm>
              <a:off x="7572603" y="3585647"/>
              <a:ext cx="2686938" cy="903634"/>
              <a:chOff x="2648405" y="1736463"/>
              <a:chExt cx="2686938" cy="903634"/>
            </a:xfrm>
          </p:grpSpPr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5E6AEBDA-6E8F-1DB4-6893-FF31D1761B89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 Deployment Logic</a:t>
                </a:r>
              </a:p>
            </p:txBody>
          </p:sp>
          <p:sp>
            <p:nvSpPr>
              <p:cNvPr id="52" name="Arrow: Right 51">
                <a:extLst>
                  <a:ext uri="{FF2B5EF4-FFF2-40B4-BE49-F238E27FC236}">
                    <a16:creationId xmlns:a16="http://schemas.microsoft.com/office/drawing/2014/main" id="{3954D619-F506-5AC1-56C6-15B0AFB461CE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3" name="Arrow: Right 52">
                <a:extLst>
                  <a:ext uri="{FF2B5EF4-FFF2-40B4-BE49-F238E27FC236}">
                    <a16:creationId xmlns:a16="http://schemas.microsoft.com/office/drawing/2014/main" id="{B078CAE2-1220-A2AA-32A3-654EE2ACF77F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100AB97-2FD7-43D0-CA96-037F9936CDD1}"/>
              </a:ext>
            </a:extLst>
          </p:cNvPr>
          <p:cNvGrpSpPr/>
          <p:nvPr/>
        </p:nvGrpSpPr>
        <p:grpSpPr>
          <a:xfrm>
            <a:off x="953030" y="5276029"/>
            <a:ext cx="1417478" cy="1231867"/>
            <a:chOff x="883076" y="1526449"/>
            <a:chExt cx="1562529" cy="135792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4CC006-CD66-9EC1-6E34-0F6B276149F4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F2A9A7D-563C-9204-D594-D6005E0DB7E1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Source Workspace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F5F826D-7F3B-8D3E-BD2D-E3F17270D1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3C912AB-5C90-7E39-CC2F-2506EC35099A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CDC206-AC2E-B54B-7827-A4B704293633}"/>
              </a:ext>
            </a:extLst>
          </p:cNvPr>
          <p:cNvGrpSpPr/>
          <p:nvPr/>
        </p:nvGrpSpPr>
        <p:grpSpPr>
          <a:xfrm>
            <a:off x="7172957" y="5465317"/>
            <a:ext cx="4098012" cy="935473"/>
            <a:chOff x="7572603" y="3553808"/>
            <a:chExt cx="4098012" cy="935473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95AA1943-102B-0424-BFBA-19086C00F5F1}"/>
                </a:ext>
              </a:extLst>
            </p:cNvPr>
            <p:cNvSpPr/>
            <p:nvPr/>
          </p:nvSpPr>
          <p:spPr>
            <a:xfrm>
              <a:off x="10354968" y="3553808"/>
              <a:ext cx="1315647" cy="90363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Target</a:t>
              </a:r>
            </a:p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Workspace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0265921-B022-BE52-863F-868FCE999CAB}"/>
                </a:ext>
              </a:extLst>
            </p:cNvPr>
            <p:cNvGrpSpPr/>
            <p:nvPr/>
          </p:nvGrpSpPr>
          <p:grpSpPr>
            <a:xfrm>
              <a:off x="7572603" y="3585647"/>
              <a:ext cx="2686938" cy="903634"/>
              <a:chOff x="2648405" y="1736463"/>
              <a:chExt cx="2686938" cy="903634"/>
            </a:xfrm>
          </p:grpSpPr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BD44D054-E106-9F54-87D9-CB2196655D03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 Deployment Logic</a:t>
                </a:r>
              </a:p>
            </p:txBody>
          </p: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DD0AA4AD-1944-79C3-18BA-5A031B04B2D5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1" name="Arrow: Right 30">
                <a:extLst>
                  <a:ext uri="{FF2B5EF4-FFF2-40B4-BE49-F238E27FC236}">
                    <a16:creationId xmlns:a16="http://schemas.microsoft.com/office/drawing/2014/main" id="{9421E3AA-A621-CB2C-D5A8-D5D61292A7F8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0DB118-0902-A580-2C1F-5D7B85788324}"/>
              </a:ext>
            </a:extLst>
          </p:cNvPr>
          <p:cNvGrpSpPr/>
          <p:nvPr/>
        </p:nvGrpSpPr>
        <p:grpSpPr>
          <a:xfrm>
            <a:off x="2483357" y="5315859"/>
            <a:ext cx="4565038" cy="1291417"/>
            <a:chOff x="2483357" y="5315859"/>
            <a:chExt cx="4565038" cy="129141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FF8FF0D-DF5F-1E76-1395-C9F4AC545CF1}"/>
                </a:ext>
              </a:extLst>
            </p:cNvPr>
            <p:cNvGrpSpPr/>
            <p:nvPr/>
          </p:nvGrpSpPr>
          <p:grpSpPr>
            <a:xfrm>
              <a:off x="2483357" y="5471681"/>
              <a:ext cx="2686938" cy="903634"/>
              <a:chOff x="2648405" y="1736463"/>
              <a:chExt cx="2686938" cy="903634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4EE75CE5-5F1B-B8BC-B404-8379848571E3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</a:t>
                </a:r>
              </a:p>
              <a:p>
                <a:pPr algn="ctr"/>
                <a:r>
                  <a:rPr lang="en-US" sz="1200" b="1" dirty="0"/>
                  <a:t>Export</a:t>
                </a:r>
              </a:p>
              <a:p>
                <a:pPr algn="ctr"/>
                <a:r>
                  <a:rPr lang="en-US" sz="1200" b="1" dirty="0"/>
                  <a:t>Logic</a:t>
                </a:r>
              </a:p>
            </p:txBody>
          </p:sp>
          <p:sp>
            <p:nvSpPr>
              <p:cNvPr id="16" name="Arrow: Right 15">
                <a:extLst>
                  <a:ext uri="{FF2B5EF4-FFF2-40B4-BE49-F238E27FC236}">
                    <a16:creationId xmlns:a16="http://schemas.microsoft.com/office/drawing/2014/main" id="{403549BF-FC45-359B-7E33-8E1E919F43E8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" name="Arrow: Right 16">
                <a:extLst>
                  <a:ext uri="{FF2B5EF4-FFF2-40B4-BE49-F238E27FC236}">
                    <a16:creationId xmlns:a16="http://schemas.microsoft.com/office/drawing/2014/main" id="{D9998E33-46D3-034B-7958-112F7E1FD2BD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D5E286F-49F8-DF1C-187E-8FFBBC9BE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8662" t="56357" r="42778"/>
            <a:stretch/>
          </p:blipFill>
          <p:spPr>
            <a:xfrm>
              <a:off x="5234348" y="5593181"/>
              <a:ext cx="1814047" cy="1014095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094BD81B-3A0D-DCAE-D936-21BE1FD6F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77169" b="90314"/>
            <a:stretch/>
          </p:blipFill>
          <p:spPr>
            <a:xfrm>
              <a:off x="5233092" y="5315859"/>
              <a:ext cx="1814048" cy="281531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236012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67FFC-2796-7C67-7923-1E5026445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CB701-043F-EE4C-B959-9BD5BDB7D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460" y="3261293"/>
            <a:ext cx="2573379" cy="236451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D624D5EA-9678-8C02-CFB3-D7ED550CA272}"/>
              </a:ext>
            </a:extLst>
          </p:cNvPr>
          <p:cNvSpPr/>
          <p:nvPr/>
        </p:nvSpPr>
        <p:spPr>
          <a:xfrm>
            <a:off x="4365630" y="4289411"/>
            <a:ext cx="3998939" cy="58049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9E4F2C-A66E-4465-5C4C-9F1FA523E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Solution from Source Workspace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67232-D26D-FBF7-23B0-F59DD3C1EF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95363"/>
          </a:xfrm>
        </p:spPr>
        <p:txBody>
          <a:bodyPr/>
          <a:lstStyle/>
          <a:p>
            <a:r>
              <a:rPr lang="en-US" dirty="0"/>
              <a:t>Solution deployed from source workspace designed as solution template</a:t>
            </a:r>
          </a:p>
          <a:p>
            <a:pPr lvl="1"/>
            <a:r>
              <a:rPr lang="en-US" dirty="0"/>
              <a:t>Developer calls </a:t>
            </a:r>
            <a:r>
              <a:rPr lang="en-US" sz="2000" b="1" dirty="0">
                <a:solidFill>
                  <a:srgbClr val="6C0000"/>
                </a:solidFill>
              </a:rPr>
              <a:t>Get Item Definition</a:t>
            </a:r>
            <a:r>
              <a:rPr lang="en-US" dirty="0"/>
              <a:t> on source workspace items</a:t>
            </a:r>
          </a:p>
          <a:p>
            <a:pPr lvl="1"/>
            <a:r>
              <a:rPr lang="en-US" dirty="0"/>
              <a:t>Developer modifies item definitions from source to redirect dependencies</a:t>
            </a:r>
          </a:p>
          <a:p>
            <a:pPr lvl="1"/>
            <a:r>
              <a:rPr lang="en-US" dirty="0"/>
              <a:t>Developer calls </a:t>
            </a:r>
            <a:r>
              <a:rPr lang="en-US" sz="2000" b="1" dirty="0">
                <a:solidFill>
                  <a:srgbClr val="8A0000"/>
                </a:solidFill>
              </a:rPr>
              <a:t>Create Item</a:t>
            </a:r>
            <a:r>
              <a:rPr lang="en-US" dirty="0"/>
              <a:t> to create new item in solution workspace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05874C-54D9-5777-2E37-251A3D88B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64" y="3261293"/>
            <a:ext cx="2831294" cy="23645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2E18A96-C2DD-7132-227E-BDCC421F1D53}"/>
              </a:ext>
            </a:extLst>
          </p:cNvPr>
          <p:cNvSpPr/>
          <p:nvPr/>
        </p:nvSpPr>
        <p:spPr>
          <a:xfrm>
            <a:off x="5090758" y="3727946"/>
            <a:ext cx="2431028" cy="170342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32" dirty="0"/>
              <a:t>Deploy Solution Logic</a:t>
            </a:r>
          </a:p>
        </p:txBody>
      </p:sp>
    </p:spTree>
    <p:extLst>
      <p:ext uri="{BB962C8B-B14F-4D97-AF65-F5344CB8AC3E}">
        <p14:creationId xmlns:p14="http://schemas.microsoft.com/office/powerpoint/2010/main" val="212209565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E8BA2-4E00-8639-271F-5FBD58565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DC377-B677-314D-0DB0-BE370022C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84748"/>
          </a:xfrm>
        </p:spPr>
        <p:txBody>
          <a:bodyPr/>
          <a:lstStyle/>
          <a:p>
            <a:r>
              <a:rPr lang="en-US" sz="3500" dirty="0"/>
              <a:t>Deployment by Cloning Items from Source Workspace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0E713-60CD-E6A0-B945-2A98159835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85104"/>
          </a:xfrm>
        </p:spPr>
        <p:txBody>
          <a:bodyPr/>
          <a:lstStyle/>
          <a:p>
            <a:r>
              <a:rPr lang="en-US" dirty="0"/>
              <a:t>Fabric items can be cloned using </a:t>
            </a:r>
            <a:r>
              <a:rPr lang="en-US" sz="2000" b="1" dirty="0">
                <a:solidFill>
                  <a:srgbClr val="6C0000"/>
                </a:solidFill>
              </a:rPr>
              <a:t>item definitions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Retrieve item definition from source workspace by calling </a:t>
            </a:r>
            <a:r>
              <a:rPr lang="en-US" sz="1800" b="1" dirty="0">
                <a:solidFill>
                  <a:srgbClr val="6C0000"/>
                </a:solidFill>
              </a:rPr>
              <a:t>Get Item Definition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Manipulate content of item definition part files such as substitute source Ids for target Ids</a:t>
            </a:r>
          </a:p>
          <a:p>
            <a:pPr lvl="1"/>
            <a:r>
              <a:rPr lang="en-US" dirty="0"/>
              <a:t>Pass manipulated item definition to </a:t>
            </a:r>
            <a:r>
              <a:rPr lang="en-US" sz="1800" b="1" dirty="0">
                <a:solidFill>
                  <a:srgbClr val="6C0000"/>
                </a:solidFill>
              </a:rPr>
              <a:t>Create Item</a:t>
            </a:r>
            <a:r>
              <a:rPr lang="en-US" dirty="0"/>
              <a:t> API to create new item</a:t>
            </a:r>
          </a:p>
          <a:p>
            <a:pPr lvl="1"/>
            <a:r>
              <a:rPr lang="en-US" dirty="0"/>
              <a:t>Pass manipulated item definition to </a:t>
            </a:r>
            <a:r>
              <a:rPr lang="en-US" sz="1800" b="1" dirty="0">
                <a:solidFill>
                  <a:srgbClr val="6C0000"/>
                </a:solidFill>
              </a:rPr>
              <a:t>Update Item Definition</a:t>
            </a:r>
            <a:r>
              <a:rPr lang="en-US" dirty="0"/>
              <a:t> API to update existing item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30A629-FF7A-CF74-5092-AE79306B2982}"/>
              </a:ext>
            </a:extLst>
          </p:cNvPr>
          <p:cNvSpPr/>
          <p:nvPr/>
        </p:nvSpPr>
        <p:spPr bwMode="auto">
          <a:xfrm>
            <a:off x="4786778" y="3357906"/>
            <a:ext cx="1997708" cy="27264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Your 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586423-86EF-544E-36EA-C5CBFB690A58}"/>
              </a:ext>
            </a:extLst>
          </p:cNvPr>
          <p:cNvSpPr/>
          <p:nvPr/>
        </p:nvSpPr>
        <p:spPr bwMode="auto">
          <a:xfrm>
            <a:off x="1098793" y="3357906"/>
            <a:ext cx="1666208" cy="272647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Source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Workspace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8C3F33-88DB-E814-72AE-867B46DCFDC0}"/>
              </a:ext>
            </a:extLst>
          </p:cNvPr>
          <p:cNvSpPr/>
          <p:nvPr/>
        </p:nvSpPr>
        <p:spPr bwMode="auto">
          <a:xfrm>
            <a:off x="9098434" y="3371339"/>
            <a:ext cx="1598886" cy="272647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Target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Workspace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9BDC51-7D83-B1B1-2B52-60AD47B4E6F8}"/>
              </a:ext>
            </a:extLst>
          </p:cNvPr>
          <p:cNvGrpSpPr/>
          <p:nvPr/>
        </p:nvGrpSpPr>
        <p:grpSpPr>
          <a:xfrm>
            <a:off x="2834150" y="3927961"/>
            <a:ext cx="1811243" cy="1000045"/>
            <a:chOff x="2834150" y="3927961"/>
            <a:chExt cx="1811243" cy="1000045"/>
          </a:xfrm>
        </p:grpSpPr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3D0A5867-6BE9-C6F3-F6C8-EE0A22055C86}"/>
                </a:ext>
              </a:extLst>
            </p:cNvPr>
            <p:cNvSpPr/>
            <p:nvPr/>
          </p:nvSpPr>
          <p:spPr bwMode="auto">
            <a:xfrm>
              <a:off x="2834150" y="4372062"/>
              <a:ext cx="1811243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Get Item Definition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FEB0BC7F-53E1-3F89-2031-FBE3B0575505}"/>
                </a:ext>
              </a:extLst>
            </p:cNvPr>
            <p:cNvSpPr/>
            <p:nvPr/>
          </p:nvSpPr>
          <p:spPr bwMode="auto">
            <a:xfrm>
              <a:off x="2864339" y="3927961"/>
              <a:ext cx="767889" cy="44410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AEF146E-0029-D26B-4D4F-49DAC8E55DBC}"/>
              </a:ext>
            </a:extLst>
          </p:cNvPr>
          <p:cNvGrpSpPr/>
          <p:nvPr/>
        </p:nvGrpSpPr>
        <p:grpSpPr>
          <a:xfrm>
            <a:off x="6977763" y="4928006"/>
            <a:ext cx="2024029" cy="1000045"/>
            <a:chOff x="6977763" y="4928006"/>
            <a:chExt cx="2024029" cy="1000045"/>
          </a:xfrm>
        </p:grpSpPr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90A85A7B-3EFC-6E8C-6E24-BBAF30A531A1}"/>
                </a:ext>
              </a:extLst>
            </p:cNvPr>
            <p:cNvSpPr/>
            <p:nvPr/>
          </p:nvSpPr>
          <p:spPr bwMode="auto">
            <a:xfrm>
              <a:off x="6977763" y="5372107"/>
              <a:ext cx="2024029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Update Item Definition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06F2E62C-04BB-611E-4F2F-08218DEE1DD9}"/>
                </a:ext>
              </a:extLst>
            </p:cNvPr>
            <p:cNvSpPr/>
            <p:nvPr/>
          </p:nvSpPr>
          <p:spPr bwMode="auto">
            <a:xfrm>
              <a:off x="6977763" y="4928006"/>
              <a:ext cx="767889" cy="44410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D61A15C-4512-554F-9CF3-D180D8E0DD56}"/>
              </a:ext>
            </a:extLst>
          </p:cNvPr>
          <p:cNvGrpSpPr/>
          <p:nvPr/>
        </p:nvGrpSpPr>
        <p:grpSpPr>
          <a:xfrm>
            <a:off x="6929445" y="3662935"/>
            <a:ext cx="2024030" cy="1023310"/>
            <a:chOff x="6929445" y="3662935"/>
            <a:chExt cx="2024030" cy="1023310"/>
          </a:xfrm>
        </p:grpSpPr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DBC9E84C-4CA4-87AF-D11D-C751AD682BF4}"/>
                </a:ext>
              </a:extLst>
            </p:cNvPr>
            <p:cNvSpPr/>
            <p:nvPr/>
          </p:nvSpPr>
          <p:spPr bwMode="auto">
            <a:xfrm>
              <a:off x="6929445" y="4130301"/>
              <a:ext cx="2024030" cy="555944"/>
            </a:xfrm>
            <a:prstGeom prst="rightArrow">
              <a:avLst>
                <a:gd name="adj1" fmla="val 65762"/>
                <a:gd name="adj2" fmla="val 73643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Create Item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D68582B5-F3A3-D8E7-4DD2-E5D481F9688D}"/>
                </a:ext>
              </a:extLst>
            </p:cNvPr>
            <p:cNvSpPr/>
            <p:nvPr/>
          </p:nvSpPr>
          <p:spPr bwMode="auto">
            <a:xfrm>
              <a:off x="6938559" y="3662935"/>
              <a:ext cx="767889" cy="44410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Item</a:t>
              </a:r>
            </a:p>
            <a:p>
              <a:pPr algn="ctr" defTabSz="932472" fontAlgn="base">
                <a:lnSpc>
                  <a:spcPts val="14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D9E525D-80CF-FEB6-0F33-69515CD32555}"/>
              </a:ext>
            </a:extLst>
          </p:cNvPr>
          <p:cNvGrpSpPr/>
          <p:nvPr/>
        </p:nvGrpSpPr>
        <p:grpSpPr>
          <a:xfrm>
            <a:off x="5290933" y="3894262"/>
            <a:ext cx="1080370" cy="1680628"/>
            <a:chOff x="4861169" y="4439785"/>
            <a:chExt cx="1232453" cy="1968892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CF1CE82-85F7-1E78-DCAB-98F2E88A59C5}"/>
                </a:ext>
              </a:extLst>
            </p:cNvPr>
            <p:cNvSpPr/>
            <p:nvPr/>
          </p:nvSpPr>
          <p:spPr bwMode="auto">
            <a:xfrm>
              <a:off x="4861169" y="4439785"/>
              <a:ext cx="1232452" cy="47465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Source</a:t>
              </a:r>
            </a:p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8DA0CDE4-2DA5-6B29-5B00-162467E7E1E7}"/>
                </a:ext>
              </a:extLst>
            </p:cNvPr>
            <p:cNvSpPr/>
            <p:nvPr/>
          </p:nvSpPr>
          <p:spPr bwMode="auto">
            <a:xfrm>
              <a:off x="4861170" y="5934026"/>
              <a:ext cx="1232452" cy="474651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Updated</a:t>
              </a:r>
            </a:p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CE96DA9-4102-5908-233C-EA82E9657AB1}"/>
                </a:ext>
              </a:extLst>
            </p:cNvPr>
            <p:cNvGrpSpPr/>
            <p:nvPr/>
          </p:nvGrpSpPr>
          <p:grpSpPr>
            <a:xfrm>
              <a:off x="5082991" y="4929990"/>
              <a:ext cx="771223" cy="988481"/>
              <a:chOff x="1794846" y="4541357"/>
              <a:chExt cx="771223" cy="988481"/>
            </a:xfrm>
          </p:grpSpPr>
          <p:sp>
            <p:nvSpPr>
              <p:cNvPr id="14" name="Arrow: Down 13">
                <a:extLst>
                  <a:ext uri="{FF2B5EF4-FFF2-40B4-BE49-F238E27FC236}">
                    <a16:creationId xmlns:a16="http://schemas.microsoft.com/office/drawing/2014/main" id="{F48180A5-6592-B697-8A48-141146EE3822}"/>
                  </a:ext>
                </a:extLst>
              </p:cNvPr>
              <p:cNvSpPr/>
              <p:nvPr/>
            </p:nvSpPr>
            <p:spPr bwMode="auto">
              <a:xfrm>
                <a:off x="1997603" y="4541357"/>
                <a:ext cx="380813" cy="988481"/>
              </a:xfrm>
              <a:prstGeom prst="downArrow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endParaRPr lang="en-US" sz="2400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" name="Flowchart: Document 16">
                <a:extLst>
                  <a:ext uri="{FF2B5EF4-FFF2-40B4-BE49-F238E27FC236}">
                    <a16:creationId xmlns:a16="http://schemas.microsoft.com/office/drawing/2014/main" id="{77F1FB84-CCDD-9A62-8946-569CC7723045}"/>
                  </a:ext>
                </a:extLst>
              </p:cNvPr>
              <p:cNvSpPr/>
              <p:nvPr/>
            </p:nvSpPr>
            <p:spPr bwMode="auto">
              <a:xfrm>
                <a:off x="1794846" y="4647431"/>
                <a:ext cx="771223" cy="585840"/>
              </a:xfrm>
              <a:prstGeom prst="flowChartDocument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r>
                  <a:rPr lang="en-US" sz="800" b="1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update</a:t>
                </a:r>
              </a:p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r>
                  <a:rPr lang="en-US" sz="800" b="1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Item</a:t>
                </a:r>
              </a:p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r>
                  <a:rPr lang="en-US" sz="800" b="1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definition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63956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7989F-6509-F788-0D3B-5117A755B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Performing Id Substitution with notebook-content.py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0DFD9-2F29-3972-F408-8EE9B11D39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Notebook dependencies must be updated to point to newly created lakehouse</a:t>
            </a:r>
          </a:p>
          <a:p>
            <a:pPr lvl="1"/>
            <a:r>
              <a:rPr lang="en-US" dirty="0"/>
              <a:t>Source workspace Id must be replaced with target workspace id</a:t>
            </a:r>
          </a:p>
          <a:p>
            <a:pPr lvl="1"/>
            <a:r>
              <a:rPr lang="en-US" dirty="0"/>
              <a:t>Source lakehouse Id must be replaced with target workspace id</a:t>
            </a:r>
          </a:p>
          <a:p>
            <a:pPr lvl="1"/>
            <a:r>
              <a:rPr lang="en-US" dirty="0"/>
              <a:t>Substitution schema works even when there are multiple lakehouses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030469-CF32-21DA-7517-ACA908A9E9DD}"/>
              </a:ext>
            </a:extLst>
          </p:cNvPr>
          <p:cNvGrpSpPr/>
          <p:nvPr/>
        </p:nvGrpSpPr>
        <p:grpSpPr>
          <a:xfrm>
            <a:off x="1030602" y="2997464"/>
            <a:ext cx="2676965" cy="3653522"/>
            <a:chOff x="675835" y="1952738"/>
            <a:chExt cx="1997708" cy="272647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B1F11F1-AFC8-7B25-F833-E12FFF364997}"/>
                </a:ext>
              </a:extLst>
            </p:cNvPr>
            <p:cNvSpPr/>
            <p:nvPr/>
          </p:nvSpPr>
          <p:spPr bwMode="auto">
            <a:xfrm>
              <a:off x="675835" y="1952738"/>
              <a:ext cx="1997708" cy="2726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chemeClr val="tx1"/>
                  </a:solidFill>
                  <a:latin typeface="Arial" panose="020B0604020202020204" pitchFamily="34" charset="0"/>
                  <a:ea typeface="Segoe UI" pitchFamily="34" charset="0"/>
                  <a:cs typeface="Arial" panose="020B0604020202020204" pitchFamily="34" charset="0"/>
                </a:rPr>
                <a:t>Your Application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0E78948-E45A-9527-C1AA-92D8E742AE00}"/>
                </a:ext>
              </a:extLst>
            </p:cNvPr>
            <p:cNvSpPr/>
            <p:nvPr/>
          </p:nvSpPr>
          <p:spPr bwMode="auto">
            <a:xfrm>
              <a:off x="1179990" y="2489094"/>
              <a:ext cx="1080369" cy="40515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Source</a:t>
              </a:r>
            </a:p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DF434F4F-EFE3-41E0-D144-10FA5E7F31C1}"/>
                </a:ext>
              </a:extLst>
            </p:cNvPr>
            <p:cNvSpPr/>
            <p:nvPr/>
          </p:nvSpPr>
          <p:spPr bwMode="auto">
            <a:xfrm>
              <a:off x="1179991" y="3764564"/>
              <a:ext cx="1080369" cy="40515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Updated</a:t>
              </a:r>
            </a:p>
            <a:p>
              <a:pPr algn="ctr" defTabSz="932472" fontAlgn="base">
                <a:spcBef>
                  <a:spcPts val="20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Definition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4B408F6-3309-C54E-DEA8-210961262289}"/>
                </a:ext>
              </a:extLst>
            </p:cNvPr>
            <p:cNvGrpSpPr/>
            <p:nvPr/>
          </p:nvGrpSpPr>
          <p:grpSpPr>
            <a:xfrm>
              <a:off x="1374439" y="2907528"/>
              <a:ext cx="676055" cy="843758"/>
              <a:chOff x="1794846" y="4541357"/>
              <a:chExt cx="771223" cy="988481"/>
            </a:xfrm>
          </p:grpSpPr>
          <p:sp>
            <p:nvSpPr>
              <p:cNvPr id="12" name="Arrow: Down 11">
                <a:extLst>
                  <a:ext uri="{FF2B5EF4-FFF2-40B4-BE49-F238E27FC236}">
                    <a16:creationId xmlns:a16="http://schemas.microsoft.com/office/drawing/2014/main" id="{CB37760B-BA48-DD39-E969-A030DD33E7BA}"/>
                  </a:ext>
                </a:extLst>
              </p:cNvPr>
              <p:cNvSpPr/>
              <p:nvPr/>
            </p:nvSpPr>
            <p:spPr bwMode="auto">
              <a:xfrm>
                <a:off x="1997603" y="4541357"/>
                <a:ext cx="380813" cy="988481"/>
              </a:xfrm>
              <a:prstGeom prst="downArrow">
                <a:avLst/>
              </a:prstGeom>
              <a:solidFill>
                <a:schemeClr val="accent4">
                  <a:lumMod val="50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endParaRPr lang="en-US" sz="3200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3" name="Flowchart: Document 12">
                <a:extLst>
                  <a:ext uri="{FF2B5EF4-FFF2-40B4-BE49-F238E27FC236}">
                    <a16:creationId xmlns:a16="http://schemas.microsoft.com/office/drawing/2014/main" id="{3DC924B0-A7A4-BC85-1C67-767A4DE2B4B0}"/>
                  </a:ext>
                </a:extLst>
              </p:cNvPr>
              <p:cNvSpPr/>
              <p:nvPr/>
            </p:nvSpPr>
            <p:spPr bwMode="auto">
              <a:xfrm>
                <a:off x="1794846" y="4647431"/>
                <a:ext cx="771223" cy="585840"/>
              </a:xfrm>
              <a:prstGeom prst="flowChartDocument">
                <a:avLst/>
              </a:prstGeom>
              <a:solidFill>
                <a:schemeClr val="accent4">
                  <a:lumMod val="50000"/>
                </a:schemeClr>
              </a:solidFill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r>
                  <a:rPr lang="en-US" sz="1000" b="1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update</a:t>
                </a:r>
              </a:p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r>
                  <a:rPr lang="en-US" sz="1000" b="1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Item</a:t>
                </a:r>
              </a:p>
              <a:p>
                <a:pPr algn="ctr" defTabSz="932472" fontAlgn="base">
                  <a:spcBef>
                    <a:spcPts val="200"/>
                  </a:spcBef>
                  <a:spcAft>
                    <a:spcPct val="0"/>
                  </a:spcAft>
                </a:pPr>
                <a:r>
                  <a:rPr lang="en-US" sz="1000" b="1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Arial" panose="020B0604020202020204" pitchFamily="34" charset="0"/>
                    <a:ea typeface="Segoe UI" pitchFamily="34" charset="0"/>
                    <a:cs typeface="Arial" panose="020B0604020202020204" pitchFamily="34" charset="0"/>
                  </a:rPr>
                  <a:t>definition</a:t>
                </a:r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DB18739-20F7-9392-B98B-AFB80148AF42}"/>
              </a:ext>
            </a:extLst>
          </p:cNvPr>
          <p:cNvGrpSpPr/>
          <p:nvPr/>
        </p:nvGrpSpPr>
        <p:grpSpPr>
          <a:xfrm>
            <a:off x="6455430" y="3803723"/>
            <a:ext cx="4679829" cy="2681641"/>
            <a:chOff x="6517619" y="2774924"/>
            <a:chExt cx="4679829" cy="268164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718D30B-6086-FEC0-97C5-63B03D116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17619" y="2774924"/>
              <a:ext cx="4679829" cy="2681641"/>
            </a:xfrm>
            <a:prstGeom prst="rect">
              <a:avLst/>
            </a:prstGeom>
            <a:ln w="12700">
              <a:solidFill>
                <a:schemeClr val="tx1"/>
              </a:solidFill>
              <a:prstDash val="sysDot"/>
            </a:ln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01E9BA-768F-2EFE-85BB-41E05EBAF1B7}"/>
                </a:ext>
              </a:extLst>
            </p:cNvPr>
            <p:cNvSpPr/>
            <p:nvPr/>
          </p:nvSpPr>
          <p:spPr bwMode="auto">
            <a:xfrm>
              <a:off x="7380464" y="3509243"/>
              <a:ext cx="3032591" cy="137845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90B019C-04C4-12EC-950C-50F286DB6091}"/>
                </a:ext>
              </a:extLst>
            </p:cNvPr>
            <p:cNvSpPr/>
            <p:nvPr/>
          </p:nvSpPr>
          <p:spPr bwMode="auto">
            <a:xfrm>
              <a:off x="9089743" y="3688442"/>
              <a:ext cx="2005646" cy="137845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FEF0E5C-206A-5989-6B26-0A2E10D39054}"/>
                </a:ext>
              </a:extLst>
            </p:cNvPr>
            <p:cNvSpPr/>
            <p:nvPr/>
          </p:nvSpPr>
          <p:spPr bwMode="auto">
            <a:xfrm>
              <a:off x="7877038" y="3946884"/>
              <a:ext cx="2005646" cy="137845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8F7545E1-84F8-0CF0-1D6E-A2B9E43058EF}"/>
              </a:ext>
            </a:extLst>
          </p:cNvPr>
          <p:cNvSpPr/>
          <p:nvPr/>
        </p:nvSpPr>
        <p:spPr bwMode="auto">
          <a:xfrm flipH="1">
            <a:off x="2933463" y="4669560"/>
            <a:ext cx="3486845" cy="251468"/>
          </a:xfrm>
          <a:prstGeom prst="rightArrow">
            <a:avLst>
              <a:gd name="adj1" fmla="val 63056"/>
              <a:gd name="adj2" fmla="val 50000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6C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rgbClr val="6C0000"/>
                </a:solidFill>
                <a:ea typeface="Segoe UI" pitchFamily="34" charset="0"/>
                <a:cs typeface="Segoe UI" pitchFamily="34" charset="0"/>
              </a:rPr>
              <a:t>Output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BD1509F-2921-EDCB-1A20-F43D536B0FAD}"/>
              </a:ext>
            </a:extLst>
          </p:cNvPr>
          <p:cNvGrpSpPr/>
          <p:nvPr/>
        </p:nvGrpSpPr>
        <p:grpSpPr>
          <a:xfrm>
            <a:off x="3153893" y="3413116"/>
            <a:ext cx="3787867" cy="1304125"/>
            <a:chOff x="3048323" y="2627494"/>
            <a:chExt cx="3787867" cy="1304125"/>
          </a:xfrm>
        </p:grpSpPr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BBB54E66-0F4B-D6C7-4DF8-726B30760835}"/>
                </a:ext>
              </a:extLst>
            </p:cNvPr>
            <p:cNvSpPr/>
            <p:nvPr/>
          </p:nvSpPr>
          <p:spPr bwMode="auto">
            <a:xfrm>
              <a:off x="3048323" y="3680151"/>
              <a:ext cx="3787867" cy="251468"/>
            </a:xfrm>
            <a:prstGeom prst="rightArrow">
              <a:avLst>
                <a:gd name="adj1" fmla="val 63056"/>
                <a:gd name="adj2" fmla="val 50000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6C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 dirty="0">
                  <a:solidFill>
                    <a:srgbClr val="6C0000"/>
                  </a:solidFill>
                  <a:ea typeface="Segoe UI" pitchFamily="34" charset="0"/>
                  <a:cs typeface="Segoe UI" pitchFamily="34" charset="0"/>
                </a:rPr>
                <a:t>Search and Replace Operation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CE25D5C-5CAC-4834-85E4-3419F037A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71161" y="2627494"/>
              <a:ext cx="2500986" cy="1065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40414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74D61-77BB-3544-7C70-B788FA43D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0D948-898C-8C3F-A8EE-891FCA9B9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 Item Types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49CC2260-0A57-5724-A9A9-AF9F1FE487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1523494"/>
          </a:xfrm>
        </p:spPr>
        <p:txBody>
          <a:bodyPr/>
          <a:lstStyle/>
          <a:p>
            <a:r>
              <a:rPr lang="en-US" dirty="0"/>
              <a:t>Fabric solutions designed and implemented in terms of </a:t>
            </a:r>
            <a:r>
              <a:rPr lang="en-US" sz="2000" b="1" dirty="0">
                <a:solidFill>
                  <a:srgbClr val="8A0000"/>
                </a:solidFill>
              </a:rPr>
              <a:t>workspace items</a:t>
            </a:r>
            <a:endParaRPr lang="en-US" b="1" dirty="0">
              <a:solidFill>
                <a:srgbClr val="8A0000"/>
              </a:solidFill>
            </a:endParaRPr>
          </a:p>
          <a:p>
            <a:pPr lvl="1"/>
            <a:r>
              <a:rPr lang="en-US" dirty="0"/>
              <a:t>Developers can discover, create and manage workspace items inside scope of a workspace</a:t>
            </a:r>
          </a:p>
          <a:p>
            <a:pPr lvl="1"/>
            <a:r>
              <a:rPr lang="en-US" dirty="0"/>
              <a:t>Most (but not all) types of workspace items can be created and updated using </a:t>
            </a:r>
            <a:r>
              <a:rPr lang="en-US" sz="1800" b="1" dirty="0">
                <a:solidFill>
                  <a:srgbClr val="8A0000"/>
                </a:solidFill>
              </a:rPr>
              <a:t>item definitions</a:t>
            </a:r>
            <a:endParaRPr lang="en-US" b="1" dirty="0">
              <a:solidFill>
                <a:srgbClr val="8A0000"/>
              </a:solidFill>
            </a:endParaRPr>
          </a:p>
          <a:p>
            <a:pPr lvl="1"/>
            <a:r>
              <a:rPr lang="en-US" dirty="0"/>
              <a:t>Blue workspace item types below are the ones we'll examine in this workshop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6AE70F-9A72-5008-6912-20F880D257A0}"/>
              </a:ext>
            </a:extLst>
          </p:cNvPr>
          <p:cNvSpPr/>
          <p:nvPr/>
        </p:nvSpPr>
        <p:spPr bwMode="auto">
          <a:xfrm>
            <a:off x="1083789" y="2992818"/>
            <a:ext cx="10268895" cy="27745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82296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rPr>
              <a:t>Creatable Workspace Item Types by Workload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F01A833-818D-98A7-7D30-1002DF76BA88}"/>
              </a:ext>
            </a:extLst>
          </p:cNvPr>
          <p:cNvSpPr/>
          <p:nvPr/>
        </p:nvSpPr>
        <p:spPr bwMode="auto">
          <a:xfrm>
            <a:off x="2884364" y="3334762"/>
            <a:ext cx="1593127" cy="23132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Power BI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A89BC65-4AAB-7186-D6CB-369D8D6B48AD}"/>
              </a:ext>
            </a:extLst>
          </p:cNvPr>
          <p:cNvSpPr/>
          <p:nvPr/>
        </p:nvSpPr>
        <p:spPr bwMode="auto">
          <a:xfrm>
            <a:off x="2994214" y="3591720"/>
            <a:ext cx="1365555" cy="28443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SemanticModel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AB6DC4F-A6CA-C6E3-0F0A-15C4480DF723}"/>
              </a:ext>
            </a:extLst>
          </p:cNvPr>
          <p:cNvSpPr/>
          <p:nvPr/>
        </p:nvSpPr>
        <p:spPr bwMode="auto">
          <a:xfrm>
            <a:off x="2994214" y="3997468"/>
            <a:ext cx="1365555" cy="28443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Report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AB68AA7-BFC8-33EE-C4CA-5E2C041CEB0A}"/>
              </a:ext>
            </a:extLst>
          </p:cNvPr>
          <p:cNvSpPr/>
          <p:nvPr/>
        </p:nvSpPr>
        <p:spPr bwMode="auto">
          <a:xfrm>
            <a:off x="1187513" y="3341389"/>
            <a:ext cx="1593127" cy="23132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Engineering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BBB9B03-E7E2-E7DF-F3D0-6F877E372E22}"/>
              </a:ext>
            </a:extLst>
          </p:cNvPr>
          <p:cNvSpPr/>
          <p:nvPr/>
        </p:nvSpPr>
        <p:spPr bwMode="auto">
          <a:xfrm>
            <a:off x="1297362" y="3598347"/>
            <a:ext cx="1365555" cy="28443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Lakehouse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F708AC4-4ABB-A3BD-CED7-F725B5F9F206}"/>
              </a:ext>
            </a:extLst>
          </p:cNvPr>
          <p:cNvSpPr/>
          <p:nvPr/>
        </p:nvSpPr>
        <p:spPr bwMode="auto">
          <a:xfrm>
            <a:off x="1297362" y="4004095"/>
            <a:ext cx="1365555" cy="28443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Notebook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8213B92-E25E-5E10-0310-C0E0361CF8DA}"/>
              </a:ext>
            </a:extLst>
          </p:cNvPr>
          <p:cNvSpPr/>
          <p:nvPr/>
        </p:nvSpPr>
        <p:spPr bwMode="auto">
          <a:xfrm>
            <a:off x="1297362" y="4409842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SparkJobDefinition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7B44F98-6B49-E4CA-591E-8070EB9718B4}"/>
              </a:ext>
            </a:extLst>
          </p:cNvPr>
          <p:cNvSpPr/>
          <p:nvPr/>
        </p:nvSpPr>
        <p:spPr bwMode="auto">
          <a:xfrm>
            <a:off x="4592030" y="3334762"/>
            <a:ext cx="1593127" cy="23132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Factory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C1635B-2CB5-37AD-4710-6623A0EE195C}"/>
              </a:ext>
            </a:extLst>
          </p:cNvPr>
          <p:cNvSpPr/>
          <p:nvPr/>
        </p:nvSpPr>
        <p:spPr bwMode="auto">
          <a:xfrm>
            <a:off x="4701879" y="3591721"/>
            <a:ext cx="1365555" cy="28443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DataPipeline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AA50730-0781-8F95-06F2-71D040F21737}"/>
              </a:ext>
            </a:extLst>
          </p:cNvPr>
          <p:cNvSpPr/>
          <p:nvPr/>
        </p:nvSpPr>
        <p:spPr bwMode="auto">
          <a:xfrm>
            <a:off x="4701879" y="3997469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Dataflow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CF05B3C-B976-2549-C3D3-39716ADFBF4D}"/>
              </a:ext>
            </a:extLst>
          </p:cNvPr>
          <p:cNvSpPr/>
          <p:nvPr/>
        </p:nvSpPr>
        <p:spPr bwMode="auto">
          <a:xfrm>
            <a:off x="6300098" y="3348679"/>
            <a:ext cx="1593127" cy="23132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Warehouse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E101D18-19E9-9619-C47E-6DB224309FF8}"/>
              </a:ext>
            </a:extLst>
          </p:cNvPr>
          <p:cNvSpPr/>
          <p:nvPr/>
        </p:nvSpPr>
        <p:spPr bwMode="auto">
          <a:xfrm>
            <a:off x="6409949" y="360563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Warehouse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BC90D6D-880F-4855-F896-31781A00A729}"/>
              </a:ext>
            </a:extLst>
          </p:cNvPr>
          <p:cNvSpPr/>
          <p:nvPr/>
        </p:nvSpPr>
        <p:spPr bwMode="auto">
          <a:xfrm>
            <a:off x="6406314" y="4005155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MirroredWarehouse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C18CA23-5705-B790-B9EF-5D5040D382AC}"/>
              </a:ext>
            </a:extLst>
          </p:cNvPr>
          <p:cNvSpPr/>
          <p:nvPr/>
        </p:nvSpPr>
        <p:spPr bwMode="auto">
          <a:xfrm>
            <a:off x="8010948" y="3341388"/>
            <a:ext cx="1593127" cy="23196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Real-time Intelligence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0438C41-FC73-0D31-A3F5-0151B39A6729}"/>
              </a:ext>
            </a:extLst>
          </p:cNvPr>
          <p:cNvSpPr/>
          <p:nvPr/>
        </p:nvSpPr>
        <p:spPr bwMode="auto">
          <a:xfrm>
            <a:off x="8120797" y="4013690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Eventstream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86034B4-993C-A538-6809-2912990B0F06}"/>
              </a:ext>
            </a:extLst>
          </p:cNvPr>
          <p:cNvSpPr/>
          <p:nvPr/>
        </p:nvSpPr>
        <p:spPr bwMode="auto">
          <a:xfrm>
            <a:off x="8120797" y="4425725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KQLDatabase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02DA6E9-2798-DCCB-1764-85AE5DFEEA2F}"/>
              </a:ext>
            </a:extLst>
          </p:cNvPr>
          <p:cNvSpPr/>
          <p:nvPr/>
        </p:nvSpPr>
        <p:spPr bwMode="auto">
          <a:xfrm>
            <a:off x="8120797" y="4837760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KQLQueryset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1E330AE-5F35-05F8-A3D0-FE6AC811335A}"/>
              </a:ext>
            </a:extLst>
          </p:cNvPr>
          <p:cNvSpPr/>
          <p:nvPr/>
        </p:nvSpPr>
        <p:spPr bwMode="auto">
          <a:xfrm>
            <a:off x="1308413" y="4832017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Environment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1479BEA-7D1F-4970-DD78-4C052FC2BFDD}"/>
              </a:ext>
            </a:extLst>
          </p:cNvPr>
          <p:cNvSpPr/>
          <p:nvPr/>
        </p:nvSpPr>
        <p:spPr bwMode="auto">
          <a:xfrm>
            <a:off x="9669056" y="3334764"/>
            <a:ext cx="1593127" cy="23132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 Science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3FBBAC1-D252-2D4B-B577-F13E41F031B8}"/>
              </a:ext>
            </a:extLst>
          </p:cNvPr>
          <p:cNvSpPr/>
          <p:nvPr/>
        </p:nvSpPr>
        <p:spPr bwMode="auto">
          <a:xfrm>
            <a:off x="9778905" y="3591723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MLExperiment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E8B060A-5DC0-AFCC-A699-5114804287C9}"/>
              </a:ext>
            </a:extLst>
          </p:cNvPr>
          <p:cNvSpPr/>
          <p:nvPr/>
        </p:nvSpPr>
        <p:spPr bwMode="auto">
          <a:xfrm>
            <a:off x="9778905" y="3997471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MLModel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43908C0-AB84-D4EF-6B57-DC903A2E251E}"/>
              </a:ext>
            </a:extLst>
          </p:cNvPr>
          <p:cNvSpPr/>
          <p:nvPr/>
        </p:nvSpPr>
        <p:spPr bwMode="auto">
          <a:xfrm>
            <a:off x="8134704" y="3601655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Eventhouse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6F97704-16C6-FE31-05AA-09925B9F412D}"/>
              </a:ext>
            </a:extLst>
          </p:cNvPr>
          <p:cNvSpPr/>
          <p:nvPr/>
        </p:nvSpPr>
        <p:spPr bwMode="auto">
          <a:xfrm>
            <a:off x="8103684" y="5249796"/>
            <a:ext cx="1365555" cy="2844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b="1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KQLDashbord</a:t>
            </a:r>
          </a:p>
        </p:txBody>
      </p:sp>
    </p:spTree>
    <p:extLst>
      <p:ext uri="{BB962C8B-B14F-4D97-AF65-F5344CB8AC3E}">
        <p14:creationId xmlns:p14="http://schemas.microsoft.com/office/powerpoint/2010/main" val="3766817184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9251A-5BB2-D17A-E9F4-A68CCA871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 Workspace Item Dependencies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7E891-51AA-4BC9-1F3E-CA13DA4901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Example of </a:t>
            </a:r>
            <a:r>
              <a:rPr lang="en-US" sz="2000" b="1" dirty="0" err="1">
                <a:solidFill>
                  <a:srgbClr val="6C0000"/>
                </a:solidFill>
              </a:rPr>
              <a:t>DeployFromSourceWorkspace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Function creates large set of </a:t>
            </a:r>
            <a:r>
              <a:rPr lang="en-US" sz="1800" b="1" dirty="0">
                <a:solidFill>
                  <a:srgbClr val="6C0000"/>
                </a:solidFill>
              </a:rPr>
              <a:t>Dictionary&lt;string, string&gt;</a:t>
            </a:r>
            <a:r>
              <a:rPr lang="en-US" dirty="0"/>
              <a:t> to track dependency substitutions</a:t>
            </a:r>
          </a:p>
          <a:p>
            <a:pPr lvl="1"/>
            <a:r>
              <a:rPr lang="en-US" dirty="0"/>
              <a:t>Function calls </a:t>
            </a:r>
            <a:r>
              <a:rPr lang="en-US" sz="1800" b="1" dirty="0" err="1">
                <a:solidFill>
                  <a:srgbClr val="6C0000"/>
                </a:solidFill>
              </a:rPr>
              <a:t>RecreateWorkspaceConnections</a:t>
            </a:r>
            <a:endParaRPr lang="en-US" b="1" dirty="0">
              <a:solidFill>
                <a:srgbClr val="6C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0B3D2E-45BD-B930-0A66-804575060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890" y="2624307"/>
            <a:ext cx="9998075" cy="37394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24114132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F9A67-A5DC-7460-3B94-80D34BB67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Recreating Source Workspace Connections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67D7C-5608-67B3-06DE-8F9D18AC49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323713"/>
          </a:xfrm>
        </p:spPr>
        <p:txBody>
          <a:bodyPr/>
          <a:lstStyle/>
          <a:p>
            <a:r>
              <a:rPr lang="en-US" sz="2000" b="1" dirty="0" err="1">
                <a:solidFill>
                  <a:srgbClr val="6C0000"/>
                </a:solidFill>
              </a:rPr>
              <a:t>RecreateWorkspaceConnections</a:t>
            </a:r>
            <a:r>
              <a:rPr lang="en-US" dirty="0"/>
              <a:t> calls </a:t>
            </a:r>
            <a:r>
              <a:rPr lang="en-US" sz="2000" b="1" dirty="0">
                <a:solidFill>
                  <a:srgbClr val="6C0000"/>
                </a:solidFill>
              </a:rPr>
              <a:t>GetWorkspaceConnections</a:t>
            </a:r>
            <a:r>
              <a:rPr lang="en-US" dirty="0"/>
              <a:t> on source workspace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Conditional logic to create </a:t>
            </a:r>
            <a:r>
              <a:rPr lang="en-US" sz="2000" b="1" dirty="0">
                <a:solidFill>
                  <a:srgbClr val="6C0000"/>
                </a:solidFill>
              </a:rPr>
              <a:t>Web</a:t>
            </a:r>
            <a:r>
              <a:rPr lang="en-US" dirty="0"/>
              <a:t> and </a:t>
            </a:r>
            <a:r>
              <a:rPr lang="en-US" sz="2000" b="1" dirty="0">
                <a:solidFill>
                  <a:srgbClr val="6C0000"/>
                </a:solidFill>
              </a:rPr>
              <a:t>AzureDataLakeStorage</a:t>
            </a:r>
            <a:r>
              <a:rPr lang="en-US" dirty="0"/>
              <a:t> connections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66BC03-1BAA-D806-C109-DB67AD682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706" y="1692147"/>
            <a:ext cx="3853401" cy="12908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E7BDDC-8D03-66D2-9853-265279A6C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706" y="3635016"/>
            <a:ext cx="8536815" cy="31690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9368404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EDAFC-7ECB-E7D5-E23A-531748A5C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Recreating Web Connections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12EDC4-1E19-AA28-3F3E-BABC59642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757" y="1216841"/>
            <a:ext cx="9878804" cy="37152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28700008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A7C49-6D29-791F-3CE7-E58744952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Recreating ADLS Connections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0EBE22-A760-D9ED-72DB-0E592C8DD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619" y="1120969"/>
            <a:ext cx="9771933" cy="475258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11161344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A7185-1DB2-AFD2-6679-745939306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8B7CF0-A25B-43CF-3F79-1DD4146B6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Exporting for Fabric Solution Deployment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CCDD217-6B7E-5CCA-F6AF-FD373491A7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1523494"/>
          </a:xfrm>
        </p:spPr>
        <p:txBody>
          <a:bodyPr/>
          <a:lstStyle/>
          <a:p>
            <a:r>
              <a:rPr lang="en-US" dirty="0"/>
              <a:t>Export workspace to local solution folder and then deploy from local solution folder</a:t>
            </a:r>
          </a:p>
          <a:p>
            <a:pPr lvl="1"/>
            <a:r>
              <a:rPr lang="en-US" dirty="0"/>
              <a:t>Export process calls </a:t>
            </a:r>
            <a:r>
              <a:rPr lang="en-US" sz="1800" b="1" dirty="0">
                <a:solidFill>
                  <a:srgbClr val="8A0000"/>
                </a:solidFill>
              </a:rPr>
              <a:t>Get Item Definition</a:t>
            </a:r>
            <a:r>
              <a:rPr lang="en-US" dirty="0"/>
              <a:t> on each workspace item and saves item definition files</a:t>
            </a:r>
          </a:p>
          <a:p>
            <a:pPr lvl="1"/>
            <a:r>
              <a:rPr lang="en-US" dirty="0"/>
              <a:t>Export process generates </a:t>
            </a:r>
            <a:r>
              <a:rPr lang="en-US" sz="1800" b="1" dirty="0" err="1">
                <a:solidFill>
                  <a:srgbClr val="8A0000"/>
                </a:solidFill>
              </a:rPr>
              <a:t>deploy.config.json</a:t>
            </a:r>
            <a:r>
              <a:rPr lang="en-US" dirty="0"/>
              <a:t> file with extra metadata required for deployment</a:t>
            </a:r>
          </a:p>
          <a:p>
            <a:pPr lvl="1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8B8F5FC-6A1C-D9FA-C0B8-CE65298F2DB9}"/>
              </a:ext>
            </a:extLst>
          </p:cNvPr>
          <p:cNvGrpSpPr/>
          <p:nvPr/>
        </p:nvGrpSpPr>
        <p:grpSpPr>
          <a:xfrm>
            <a:off x="1142980" y="2544074"/>
            <a:ext cx="1417478" cy="1231867"/>
            <a:chOff x="883076" y="1526449"/>
            <a:chExt cx="1562529" cy="1357924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29A0C1F-EC1D-34AD-F54C-CE0134423B04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BC9E099C-1042-2216-0687-610CBB1CECFF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7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Source Workspace</a:t>
                </a:r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18D94B92-1333-F597-7653-E6B7F216F4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EA04680-8BC7-F5B2-7776-6A83BED02824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628DB906-21B2-678C-DD2E-57EF9F625C54}"/>
              </a:ext>
            </a:extLst>
          </p:cNvPr>
          <p:cNvGrpSpPr/>
          <p:nvPr/>
        </p:nvGrpSpPr>
        <p:grpSpPr>
          <a:xfrm>
            <a:off x="2673307" y="2676816"/>
            <a:ext cx="4948822" cy="1145939"/>
            <a:chOff x="2558540" y="3497262"/>
            <a:chExt cx="4948822" cy="1145939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5D357A24-2CA0-53A8-CABD-00769072065D}"/>
                </a:ext>
              </a:extLst>
            </p:cNvPr>
            <p:cNvGrpSpPr/>
            <p:nvPr/>
          </p:nvGrpSpPr>
          <p:grpSpPr>
            <a:xfrm>
              <a:off x="5320769" y="3497262"/>
              <a:ext cx="2186593" cy="1145939"/>
              <a:chOff x="888963" y="5584565"/>
              <a:chExt cx="1875019" cy="982651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7D074F-8491-9B4E-B389-96BF87ADAB28}"/>
                  </a:ext>
                </a:extLst>
              </p:cNvPr>
              <p:cNvGrpSpPr/>
              <p:nvPr/>
            </p:nvGrpSpPr>
            <p:grpSpPr>
              <a:xfrm>
                <a:off x="888963" y="5584565"/>
                <a:ext cx="1875019" cy="982651"/>
                <a:chOff x="1140788" y="2715026"/>
                <a:chExt cx="2907477" cy="1662503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E4916201-11FA-33F7-8336-236A8B1CF393}"/>
                    </a:ext>
                  </a:extLst>
                </p:cNvPr>
                <p:cNvSpPr/>
                <p:nvPr/>
              </p:nvSpPr>
              <p:spPr bwMode="auto">
                <a:xfrm>
                  <a:off x="1140788" y="2715026"/>
                  <a:ext cx="2907477" cy="16625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7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Packaged Solution Folder</a:t>
                  </a:r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3FCB2D26-A1CE-72EE-0AA6-3AE345CB18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0788" y="3037267"/>
                  <a:ext cx="290747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3A651646-5EC8-F28E-2347-49DC9C64AC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131" y="5792870"/>
                <a:ext cx="1816681" cy="734203"/>
              </a:xfrm>
              <a:prstGeom prst="rect">
                <a:avLst/>
              </a:prstGeom>
            </p:spPr>
          </p:pic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8DA2316-5D9B-BD5D-2118-A70CBA3B62EF}"/>
                </a:ext>
              </a:extLst>
            </p:cNvPr>
            <p:cNvGrpSpPr/>
            <p:nvPr/>
          </p:nvGrpSpPr>
          <p:grpSpPr>
            <a:xfrm>
              <a:off x="2558540" y="3560172"/>
              <a:ext cx="2686938" cy="903634"/>
              <a:chOff x="2648405" y="1736463"/>
              <a:chExt cx="2686938" cy="903634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C5D4B1B-D90C-E4FF-EFC9-5B19906D8312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</a:t>
                </a:r>
              </a:p>
              <a:p>
                <a:pPr algn="ctr"/>
                <a:r>
                  <a:rPr lang="en-US" sz="1200" b="1" dirty="0"/>
                  <a:t>Export</a:t>
                </a:r>
              </a:p>
              <a:p>
                <a:pPr algn="ctr"/>
                <a:r>
                  <a:rPr lang="en-US" sz="1200" b="1" dirty="0"/>
                  <a:t>Logic</a:t>
                </a:r>
              </a:p>
            </p:txBody>
          </p:sp>
          <p:sp>
            <p:nvSpPr>
              <p:cNvPr id="48" name="Arrow: Right 47">
                <a:extLst>
                  <a:ext uri="{FF2B5EF4-FFF2-40B4-BE49-F238E27FC236}">
                    <a16:creationId xmlns:a16="http://schemas.microsoft.com/office/drawing/2014/main" id="{7C1DC7E9-9FD0-BF00-091F-862D7D52D9BB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49" name="Arrow: Right 48">
                <a:extLst>
                  <a:ext uri="{FF2B5EF4-FFF2-40B4-BE49-F238E27FC236}">
                    <a16:creationId xmlns:a16="http://schemas.microsoft.com/office/drawing/2014/main" id="{0BB0F7E4-15DF-23D0-940A-DEFBE11FD424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FA821F3-FB60-263D-902A-263579F70CF9}"/>
              </a:ext>
            </a:extLst>
          </p:cNvPr>
          <p:cNvGrpSpPr/>
          <p:nvPr/>
        </p:nvGrpSpPr>
        <p:grpSpPr>
          <a:xfrm>
            <a:off x="7687370" y="2733362"/>
            <a:ext cx="4098012" cy="935473"/>
            <a:chOff x="7572603" y="3553808"/>
            <a:chExt cx="4098012" cy="935473"/>
          </a:xfrm>
        </p:grpSpPr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06E5EBBC-B78F-9148-7F2F-F5D84907CB5C}"/>
                </a:ext>
              </a:extLst>
            </p:cNvPr>
            <p:cNvSpPr/>
            <p:nvPr/>
          </p:nvSpPr>
          <p:spPr>
            <a:xfrm>
              <a:off x="10354968" y="3553808"/>
              <a:ext cx="1315647" cy="90363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Target</a:t>
              </a:r>
            </a:p>
            <a:p>
              <a:pPr algn="ctr"/>
              <a:r>
                <a:rPr lang="en-US" sz="1200" b="1" dirty="0">
                  <a:solidFill>
                    <a:srgbClr val="FFFF00"/>
                  </a:solidFill>
                </a:rPr>
                <a:t>Workspace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12B9793-C421-C9B0-EA7B-2B94363CC48D}"/>
                </a:ext>
              </a:extLst>
            </p:cNvPr>
            <p:cNvGrpSpPr/>
            <p:nvPr/>
          </p:nvGrpSpPr>
          <p:grpSpPr>
            <a:xfrm>
              <a:off x="7572603" y="3585647"/>
              <a:ext cx="2686938" cy="903634"/>
              <a:chOff x="2648405" y="1736463"/>
              <a:chExt cx="2686938" cy="903634"/>
            </a:xfrm>
          </p:grpSpPr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A80A0DE0-BDA6-533F-5106-AA05418D0514}"/>
                  </a:ext>
                </a:extLst>
              </p:cNvPr>
              <p:cNvSpPr/>
              <p:nvPr/>
            </p:nvSpPr>
            <p:spPr>
              <a:xfrm>
                <a:off x="3266007" y="1736463"/>
                <a:ext cx="1417477" cy="903634"/>
              </a:xfrm>
              <a:prstGeom prst="roundRect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Solution Deployment Logic</a:t>
                </a:r>
              </a:p>
            </p:txBody>
          </p:sp>
          <p:sp>
            <p:nvSpPr>
              <p:cNvPr id="52" name="Arrow: Right 51">
                <a:extLst>
                  <a:ext uri="{FF2B5EF4-FFF2-40B4-BE49-F238E27FC236}">
                    <a16:creationId xmlns:a16="http://schemas.microsoft.com/office/drawing/2014/main" id="{D1A86B8B-BF9B-1177-24BF-D9BFDEA8845C}"/>
                  </a:ext>
                </a:extLst>
              </p:cNvPr>
              <p:cNvSpPr/>
              <p:nvPr/>
            </p:nvSpPr>
            <p:spPr>
              <a:xfrm>
                <a:off x="2648405" y="2034309"/>
                <a:ext cx="553549" cy="307942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3" name="Arrow: Right 52">
                <a:extLst>
                  <a:ext uri="{FF2B5EF4-FFF2-40B4-BE49-F238E27FC236}">
                    <a16:creationId xmlns:a16="http://schemas.microsoft.com/office/drawing/2014/main" id="{D527A8D9-B16F-23B5-C839-C1D11D186802}"/>
                  </a:ext>
                </a:extLst>
              </p:cNvPr>
              <p:cNvSpPr/>
              <p:nvPr/>
            </p:nvSpPr>
            <p:spPr>
              <a:xfrm>
                <a:off x="4726909" y="2016722"/>
                <a:ext cx="608434" cy="343115"/>
              </a:xfrm>
              <a:prstGeom prst="rightArrow">
                <a:avLst/>
              </a:prstGeom>
              <a:solidFill>
                <a:schemeClr val="accent2"/>
              </a:solidFill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242124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25DE4-8D3A-722C-05FE-A56E6EE41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deploy.config.json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41E9CC-E822-0638-7C4E-13B2ABE4F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1092360"/>
            <a:ext cx="4774596" cy="11069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85B259-4054-0CBC-E041-E6BC8621A0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9956"/>
          <a:stretch/>
        </p:blipFill>
        <p:spPr>
          <a:xfrm>
            <a:off x="5833713" y="1092360"/>
            <a:ext cx="3654300" cy="16296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2446F5-0143-E0FB-0C39-3FB2C97DC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6564" y="3212260"/>
            <a:ext cx="7161895" cy="1060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0EA4DD-7EEB-0544-17A3-71A2C5DA6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7444" y="4737762"/>
            <a:ext cx="9342472" cy="175379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230324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9F45B-BD81-CE1C-06E0-C81C61F6A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73E80C19-C6DB-F2E6-1E20-294815AD0847}"/>
              </a:ext>
            </a:extLst>
          </p:cNvPr>
          <p:cNvSpPr/>
          <p:nvPr/>
        </p:nvSpPr>
        <p:spPr bwMode="auto">
          <a:xfrm>
            <a:off x="1101211" y="2104103"/>
            <a:ext cx="7405263" cy="4699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338FB4-434A-8171-1DBB-64A2814EC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Staged Deployment for Multitenant Scenario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C1D3873-6FB8-2529-7B40-134CC2750C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High-level architecture for CI/CD with multiple target workspaces</a:t>
            </a:r>
          </a:p>
          <a:p>
            <a:pPr lvl="1"/>
            <a:r>
              <a:rPr lang="en-US" dirty="0"/>
              <a:t>Changes are propagated to DEV workspace using feature workspaces and pull requests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127C4AB-F793-B501-80A9-8EF1DA417F04}"/>
              </a:ext>
            </a:extLst>
          </p:cNvPr>
          <p:cNvGrpSpPr/>
          <p:nvPr/>
        </p:nvGrpSpPr>
        <p:grpSpPr>
          <a:xfrm>
            <a:off x="6900853" y="3039693"/>
            <a:ext cx="1433990" cy="1005914"/>
            <a:chOff x="9170468" y="1820410"/>
            <a:chExt cx="1599204" cy="112180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719C577-E89A-1284-FD45-0281C498B77D}"/>
                </a:ext>
              </a:extLst>
            </p:cNvPr>
            <p:cNvSpPr/>
            <p:nvPr/>
          </p:nvSpPr>
          <p:spPr bwMode="auto">
            <a:xfrm>
              <a:off x="9170468" y="1820410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1 Workspace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56DBE19-93AC-224A-90A3-F443C65E1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89238" y="2003615"/>
              <a:ext cx="1567758" cy="905890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EE89C40-DC32-CC48-2F8A-3FE747C78045}"/>
              </a:ext>
            </a:extLst>
          </p:cNvPr>
          <p:cNvGrpSpPr/>
          <p:nvPr/>
        </p:nvGrpSpPr>
        <p:grpSpPr>
          <a:xfrm>
            <a:off x="6900853" y="4329577"/>
            <a:ext cx="1433990" cy="1005914"/>
            <a:chOff x="9157792" y="3176022"/>
            <a:chExt cx="1599204" cy="112180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7E26349-90D9-3A4C-EC83-E81E092E9BFF}"/>
                </a:ext>
              </a:extLst>
            </p:cNvPr>
            <p:cNvSpPr/>
            <p:nvPr/>
          </p:nvSpPr>
          <p:spPr bwMode="auto">
            <a:xfrm>
              <a:off x="9157792" y="3176022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2 Workspace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4F2F651-CA55-3F80-7113-3743357C2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3359227"/>
              <a:ext cx="1567758" cy="905890"/>
            </a:xfrm>
            <a:prstGeom prst="rect">
              <a:avLst/>
            </a:prstGeom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F684E14-2D2A-EAA7-AE05-DF5F847F75EE}"/>
              </a:ext>
            </a:extLst>
          </p:cNvPr>
          <p:cNvGrpSpPr/>
          <p:nvPr/>
        </p:nvGrpSpPr>
        <p:grpSpPr>
          <a:xfrm>
            <a:off x="6900853" y="5619460"/>
            <a:ext cx="1433990" cy="1005914"/>
            <a:chOff x="9157792" y="4510893"/>
            <a:chExt cx="1599204" cy="112180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8FDCB06-3F75-A1B3-36C5-A79783633E49}"/>
                </a:ext>
              </a:extLst>
            </p:cNvPr>
            <p:cNvSpPr/>
            <p:nvPr/>
          </p:nvSpPr>
          <p:spPr bwMode="auto">
            <a:xfrm>
              <a:off x="9157792" y="4510893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N Workspace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7575B89-AB1E-855A-6F2D-24F39EC51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4694098"/>
              <a:ext cx="1567758" cy="905890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3B93A22-4A19-0D7F-2ACB-BDE1B3B4DB95}"/>
              </a:ext>
            </a:extLst>
          </p:cNvPr>
          <p:cNvGrpSpPr/>
          <p:nvPr/>
        </p:nvGrpSpPr>
        <p:grpSpPr>
          <a:xfrm>
            <a:off x="5495328" y="4529139"/>
            <a:ext cx="1355408" cy="623485"/>
            <a:chOff x="7746116" y="3138774"/>
            <a:chExt cx="1511568" cy="69531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40823B1F-430E-2872-8182-EF467E43BB0B}"/>
                </a:ext>
              </a:extLst>
            </p:cNvPr>
            <p:cNvSpPr/>
            <p:nvPr/>
          </p:nvSpPr>
          <p:spPr>
            <a:xfrm>
              <a:off x="7746116" y="3345803"/>
              <a:ext cx="1511568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3EC9C127-394A-39B1-4F11-247473F4E60C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1077FD7-2884-5210-E524-12ABC3E3F4BE}"/>
              </a:ext>
            </a:extLst>
          </p:cNvPr>
          <p:cNvGrpSpPr/>
          <p:nvPr/>
        </p:nvGrpSpPr>
        <p:grpSpPr>
          <a:xfrm>
            <a:off x="5463220" y="3776365"/>
            <a:ext cx="1465305" cy="623485"/>
            <a:chOff x="7732874" y="3138774"/>
            <a:chExt cx="1634127" cy="695319"/>
          </a:xfrm>
        </p:grpSpPr>
        <p:sp>
          <p:nvSpPr>
            <p:cNvPr id="45" name="Arrow: Right 44">
              <a:extLst>
                <a:ext uri="{FF2B5EF4-FFF2-40B4-BE49-F238E27FC236}">
                  <a16:creationId xmlns:a16="http://schemas.microsoft.com/office/drawing/2014/main" id="{808D61A7-6143-FF29-31B7-422EAD326A37}"/>
                </a:ext>
              </a:extLst>
            </p:cNvPr>
            <p:cNvSpPr/>
            <p:nvPr/>
          </p:nvSpPr>
          <p:spPr>
            <a:xfrm rot="20164903">
              <a:off x="7732874" y="3322511"/>
              <a:ext cx="1634127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4064760B-4BF7-BF46-2A27-D1C29BD87A19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311990B-10AB-8CB7-6D3A-0234C1FFA32F}"/>
              </a:ext>
            </a:extLst>
          </p:cNvPr>
          <p:cNvGrpSpPr/>
          <p:nvPr/>
        </p:nvGrpSpPr>
        <p:grpSpPr>
          <a:xfrm>
            <a:off x="5475514" y="5305170"/>
            <a:ext cx="1373841" cy="623485"/>
            <a:chOff x="7709086" y="3138774"/>
            <a:chExt cx="1532125" cy="695319"/>
          </a:xfrm>
        </p:grpSpPr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C6E9EFEE-C0E8-4DBA-7196-77AB1798F864}"/>
                </a:ext>
              </a:extLst>
            </p:cNvPr>
            <p:cNvSpPr/>
            <p:nvPr/>
          </p:nvSpPr>
          <p:spPr>
            <a:xfrm rot="1096524">
              <a:off x="7709086" y="3338449"/>
              <a:ext cx="1532125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3C14CCEB-C301-4647-4911-12A724E090D8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BCD9180-C827-6F10-8808-3383E2A82B74}"/>
              </a:ext>
            </a:extLst>
          </p:cNvPr>
          <p:cNvGrpSpPr/>
          <p:nvPr/>
        </p:nvGrpSpPr>
        <p:grpSpPr>
          <a:xfrm>
            <a:off x="2653402" y="4567939"/>
            <a:ext cx="1272974" cy="545883"/>
            <a:chOff x="2761104" y="3494084"/>
            <a:chExt cx="1508258" cy="664255"/>
          </a:xfrm>
          <a:solidFill>
            <a:schemeClr val="accent6">
              <a:lumMod val="50000"/>
            </a:schemeClr>
          </a:solidFill>
        </p:grpSpPr>
        <p:sp>
          <p:nvSpPr>
            <p:cNvPr id="68" name="Arrow: Right 67">
              <a:extLst>
                <a:ext uri="{FF2B5EF4-FFF2-40B4-BE49-F238E27FC236}">
                  <a16:creationId xmlns:a16="http://schemas.microsoft.com/office/drawing/2014/main" id="{96D12088-4CA4-6F00-1C09-0A4F89F3E4B6}"/>
                </a:ext>
              </a:extLst>
            </p:cNvPr>
            <p:cNvSpPr/>
            <p:nvPr/>
          </p:nvSpPr>
          <p:spPr>
            <a:xfrm>
              <a:off x="2761104" y="3674245"/>
              <a:ext cx="1508258" cy="330501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457A39AE-4BFE-FF87-ACF2-3DE7B464DD44}"/>
                </a:ext>
              </a:extLst>
            </p:cNvPr>
            <p:cNvSpPr/>
            <p:nvPr/>
          </p:nvSpPr>
          <p:spPr>
            <a:xfrm>
              <a:off x="3096230" y="3494084"/>
              <a:ext cx="794609" cy="664255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/>
                <a:t>Custom</a:t>
              </a:r>
            </a:p>
            <a:p>
              <a:pPr algn="ctr"/>
              <a:r>
                <a:rPr lang="en-US" sz="800" b="1" dirty="0"/>
                <a:t>Export</a:t>
              </a:r>
            </a:p>
            <a:p>
              <a:pPr algn="ctr"/>
              <a:r>
                <a:rPr lang="en-US" sz="800" b="1" dirty="0"/>
                <a:t>Logic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029A5708-CB58-0C44-10C8-0BE9A11C1166}"/>
              </a:ext>
            </a:extLst>
          </p:cNvPr>
          <p:cNvGrpSpPr/>
          <p:nvPr/>
        </p:nvGrpSpPr>
        <p:grpSpPr>
          <a:xfrm>
            <a:off x="4339799" y="3228684"/>
            <a:ext cx="686838" cy="1225379"/>
            <a:chOff x="4958972" y="3266253"/>
            <a:chExt cx="813789" cy="1491097"/>
          </a:xfrm>
          <a:solidFill>
            <a:schemeClr val="accent6">
              <a:lumMod val="50000"/>
            </a:schemeClr>
          </a:solidFill>
        </p:grpSpPr>
        <p:sp>
          <p:nvSpPr>
            <p:cNvPr id="76" name="Arrow: Right 75">
              <a:extLst>
                <a:ext uri="{FF2B5EF4-FFF2-40B4-BE49-F238E27FC236}">
                  <a16:creationId xmlns:a16="http://schemas.microsoft.com/office/drawing/2014/main" id="{6228A1BB-095C-31C0-26DC-BDC640496E93}"/>
                </a:ext>
              </a:extLst>
            </p:cNvPr>
            <p:cNvSpPr/>
            <p:nvPr/>
          </p:nvSpPr>
          <p:spPr>
            <a:xfrm rot="16200000">
              <a:off x="4610307" y="3829349"/>
              <a:ext cx="1491097" cy="36490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A15BC40E-3DF9-CF9B-C980-91086E372CCC}"/>
                </a:ext>
              </a:extLst>
            </p:cNvPr>
            <p:cNvSpPr/>
            <p:nvPr/>
          </p:nvSpPr>
          <p:spPr>
            <a:xfrm>
              <a:off x="4958972" y="3568092"/>
              <a:ext cx="813789" cy="634366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</a:t>
              </a:r>
            </a:p>
            <a:p>
              <a:pPr algn="ctr"/>
              <a:r>
                <a:rPr lang="en-US" sz="700" b="1" dirty="0"/>
                <a:t>Import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D761835-C6BE-7E7D-AE58-6760712B0A71}"/>
              </a:ext>
            </a:extLst>
          </p:cNvPr>
          <p:cNvGrpSpPr/>
          <p:nvPr/>
        </p:nvGrpSpPr>
        <p:grpSpPr>
          <a:xfrm>
            <a:off x="1373612" y="4399850"/>
            <a:ext cx="1192444" cy="1009039"/>
            <a:chOff x="883076" y="1526449"/>
            <a:chExt cx="1562529" cy="1357924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6B1FCCAF-0937-4642-3608-D39EC94FB3F1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79386F09-CAC5-CA7C-26BE-DECB431C34A1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F3278830-78A7-67BC-CBEE-7BBF6004F3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5C36AC3-2FD1-CDDC-2D7F-2A5ECD52E755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3" name="Picture 82">
            <a:extLst>
              <a:ext uri="{FF2B5EF4-FFF2-40B4-BE49-F238E27FC236}">
                <a16:creationId xmlns:a16="http://schemas.microsoft.com/office/drawing/2014/main" id="{3D1E8AB6-8E0D-80FF-9417-AF1DD1384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615" y="4345897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74A3401F-8D09-E3B3-8EE9-0EA5215B944F}"/>
              </a:ext>
            </a:extLst>
          </p:cNvPr>
          <p:cNvGrpSpPr/>
          <p:nvPr/>
        </p:nvGrpSpPr>
        <p:grpSpPr>
          <a:xfrm>
            <a:off x="4110169" y="2207014"/>
            <a:ext cx="1192444" cy="1009039"/>
            <a:chOff x="883076" y="1526449"/>
            <a:chExt cx="1562529" cy="1357924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A1ABF603-D45A-50A8-5112-F0D06511915E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C0EEAF9-1720-51BC-6D3E-AE7359231B69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Test Workspace</a:t>
                </a:r>
              </a:p>
            </p:txBody>
          </p:sp>
          <p:pic>
            <p:nvPicPr>
              <p:cNvPr id="94" name="Picture 93">
                <a:extLst>
                  <a:ext uri="{FF2B5EF4-FFF2-40B4-BE49-F238E27FC236}">
                    <a16:creationId xmlns:a16="http://schemas.microsoft.com/office/drawing/2014/main" id="{08E7DA8F-2257-F58E-39F6-70B9BEF451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24E49F48-E179-14FE-73E2-36663880C5DC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51440180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30FE2-534F-EDAB-53E9-BC515659A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2BCE2F2-D51F-0F35-806E-F89ACE6C8B53}"/>
              </a:ext>
            </a:extLst>
          </p:cNvPr>
          <p:cNvSpPr/>
          <p:nvPr/>
        </p:nvSpPr>
        <p:spPr bwMode="auto">
          <a:xfrm>
            <a:off x="311970" y="2104103"/>
            <a:ext cx="9461296" cy="4699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8D10A3-3DBC-A034-615F-8E6B7C407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Staged Deployment for Multitenant Scenario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2EDDCBB-D1B7-C7E1-02F9-11C02F5F44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High-level architecture for CI/CD with multiple target workspaces</a:t>
            </a:r>
          </a:p>
          <a:p>
            <a:pPr lvl="1"/>
            <a:r>
              <a:rPr lang="en-US" dirty="0"/>
              <a:t>Changes are propagated to DEV workspace using feature workspaces and pull requests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C64F8AA9-34D8-9561-776A-2C99F874DBBF}"/>
              </a:ext>
            </a:extLst>
          </p:cNvPr>
          <p:cNvGrpSpPr/>
          <p:nvPr/>
        </p:nvGrpSpPr>
        <p:grpSpPr>
          <a:xfrm>
            <a:off x="8179047" y="3102462"/>
            <a:ext cx="1433990" cy="1005914"/>
            <a:chOff x="9170468" y="1820410"/>
            <a:chExt cx="1599204" cy="112180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8DC58A6-8FAA-3865-B259-16C9B63AA02A}"/>
                </a:ext>
              </a:extLst>
            </p:cNvPr>
            <p:cNvSpPr/>
            <p:nvPr/>
          </p:nvSpPr>
          <p:spPr bwMode="auto">
            <a:xfrm>
              <a:off x="9170468" y="1820410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1 Workspace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BB2E3E-6399-01D0-E10E-E4D7E4D90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89238" y="2003615"/>
              <a:ext cx="1567758" cy="905890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0ACC4F2-88C6-F699-2B74-87AB99E13A3E}"/>
              </a:ext>
            </a:extLst>
          </p:cNvPr>
          <p:cNvGrpSpPr/>
          <p:nvPr/>
        </p:nvGrpSpPr>
        <p:grpSpPr>
          <a:xfrm>
            <a:off x="8179047" y="4392346"/>
            <a:ext cx="1433990" cy="1005914"/>
            <a:chOff x="9157792" y="3176022"/>
            <a:chExt cx="1599204" cy="112180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A5990A9-32ED-8DFE-01DD-E19362F33E60}"/>
                </a:ext>
              </a:extLst>
            </p:cNvPr>
            <p:cNvSpPr/>
            <p:nvPr/>
          </p:nvSpPr>
          <p:spPr bwMode="auto">
            <a:xfrm>
              <a:off x="9157792" y="3176022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2 Workspace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8C3FAAC-3094-7C39-C3A5-4F14C6483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3359227"/>
              <a:ext cx="1567758" cy="905890"/>
            </a:xfrm>
            <a:prstGeom prst="rect">
              <a:avLst/>
            </a:prstGeom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17A4545-9147-DBAB-A8D8-2DF21C13EF8E}"/>
              </a:ext>
            </a:extLst>
          </p:cNvPr>
          <p:cNvGrpSpPr/>
          <p:nvPr/>
        </p:nvGrpSpPr>
        <p:grpSpPr>
          <a:xfrm>
            <a:off x="8179047" y="5682229"/>
            <a:ext cx="1433990" cy="1005914"/>
            <a:chOff x="9157792" y="4510893"/>
            <a:chExt cx="1599204" cy="112180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228E53A-3BEB-5208-3737-634CFE8C6731}"/>
                </a:ext>
              </a:extLst>
            </p:cNvPr>
            <p:cNvSpPr/>
            <p:nvPr/>
          </p:nvSpPr>
          <p:spPr bwMode="auto">
            <a:xfrm>
              <a:off x="9157792" y="4510893"/>
              <a:ext cx="1599204" cy="11218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5486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Customer N Workspace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809DEDA-0E0E-3EE8-FA5C-56AD04993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9497"/>
            <a:stretch/>
          </p:blipFill>
          <p:spPr>
            <a:xfrm>
              <a:off x="9176562" y="4694098"/>
              <a:ext cx="1567758" cy="905890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AEA32A1-3963-D1B4-584B-3EAA685B7642}"/>
              </a:ext>
            </a:extLst>
          </p:cNvPr>
          <p:cNvGrpSpPr/>
          <p:nvPr/>
        </p:nvGrpSpPr>
        <p:grpSpPr>
          <a:xfrm>
            <a:off x="6773522" y="4591908"/>
            <a:ext cx="1355408" cy="623485"/>
            <a:chOff x="7746116" y="3138774"/>
            <a:chExt cx="1511568" cy="69531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D3D37CFD-6A25-BB15-92B1-0649BDC8374B}"/>
                </a:ext>
              </a:extLst>
            </p:cNvPr>
            <p:cNvSpPr/>
            <p:nvPr/>
          </p:nvSpPr>
          <p:spPr>
            <a:xfrm>
              <a:off x="7746116" y="3345803"/>
              <a:ext cx="1511568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6784D716-4087-51CC-5ED8-7B080267E1BA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B469118-4E78-86BA-EE9C-E7DBAA641161}"/>
              </a:ext>
            </a:extLst>
          </p:cNvPr>
          <p:cNvGrpSpPr/>
          <p:nvPr/>
        </p:nvGrpSpPr>
        <p:grpSpPr>
          <a:xfrm>
            <a:off x="6741414" y="3839134"/>
            <a:ext cx="1465305" cy="623485"/>
            <a:chOff x="7732874" y="3138774"/>
            <a:chExt cx="1634127" cy="695319"/>
          </a:xfrm>
        </p:grpSpPr>
        <p:sp>
          <p:nvSpPr>
            <p:cNvPr id="45" name="Arrow: Right 44">
              <a:extLst>
                <a:ext uri="{FF2B5EF4-FFF2-40B4-BE49-F238E27FC236}">
                  <a16:creationId xmlns:a16="http://schemas.microsoft.com/office/drawing/2014/main" id="{550516BF-3682-CA1D-36B7-61EFFF07CE5C}"/>
                </a:ext>
              </a:extLst>
            </p:cNvPr>
            <p:cNvSpPr/>
            <p:nvPr/>
          </p:nvSpPr>
          <p:spPr>
            <a:xfrm rot="20164903">
              <a:off x="7732874" y="3322511"/>
              <a:ext cx="1634127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614FF99B-22B6-E791-795E-8A8C2826F98C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197ABFB-6CEE-84F9-6BE6-4C96CE895294}"/>
              </a:ext>
            </a:extLst>
          </p:cNvPr>
          <p:cNvGrpSpPr/>
          <p:nvPr/>
        </p:nvGrpSpPr>
        <p:grpSpPr>
          <a:xfrm>
            <a:off x="6753708" y="5367939"/>
            <a:ext cx="1373841" cy="623485"/>
            <a:chOff x="7709086" y="3138774"/>
            <a:chExt cx="1532125" cy="695319"/>
          </a:xfrm>
        </p:grpSpPr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0ED35F08-CE35-FA1F-7893-1E0B30AE05C8}"/>
                </a:ext>
              </a:extLst>
            </p:cNvPr>
            <p:cNvSpPr/>
            <p:nvPr/>
          </p:nvSpPr>
          <p:spPr>
            <a:xfrm rot="1096524">
              <a:off x="7709086" y="3338449"/>
              <a:ext cx="1532125" cy="29395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>
                <a:solidFill>
                  <a:schemeClr val="bg1"/>
                </a:solidFill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2AFB28A5-2E33-D7E1-0DB0-48541D208D55}"/>
                </a:ext>
              </a:extLst>
            </p:cNvPr>
            <p:cNvSpPr/>
            <p:nvPr/>
          </p:nvSpPr>
          <p:spPr>
            <a:xfrm>
              <a:off x="8069162" y="3138774"/>
              <a:ext cx="789135" cy="695319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Deploy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or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Update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315B970-27C7-D724-E976-E2C492D44EF2}"/>
              </a:ext>
            </a:extLst>
          </p:cNvPr>
          <p:cNvGrpSpPr/>
          <p:nvPr/>
        </p:nvGrpSpPr>
        <p:grpSpPr>
          <a:xfrm>
            <a:off x="4429731" y="2633287"/>
            <a:ext cx="670652" cy="1962908"/>
            <a:chOff x="3096230" y="2456361"/>
            <a:chExt cx="794609" cy="2388555"/>
          </a:xfrm>
          <a:solidFill>
            <a:schemeClr val="accent6">
              <a:lumMod val="50000"/>
            </a:schemeClr>
          </a:solidFill>
        </p:grpSpPr>
        <p:sp>
          <p:nvSpPr>
            <p:cNvPr id="68" name="Arrow: Right 67">
              <a:extLst>
                <a:ext uri="{FF2B5EF4-FFF2-40B4-BE49-F238E27FC236}">
                  <a16:creationId xmlns:a16="http://schemas.microsoft.com/office/drawing/2014/main" id="{CE2CDFB8-B857-DD06-26FE-FC6BE1A99123}"/>
                </a:ext>
              </a:extLst>
            </p:cNvPr>
            <p:cNvSpPr/>
            <p:nvPr/>
          </p:nvSpPr>
          <p:spPr>
            <a:xfrm rot="3083963">
              <a:off x="2233053" y="3497079"/>
              <a:ext cx="2388555" cy="307119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4E10C30D-8D08-777B-E3F2-CB46CA18E142}"/>
                </a:ext>
              </a:extLst>
            </p:cNvPr>
            <p:cNvSpPr/>
            <p:nvPr/>
          </p:nvSpPr>
          <p:spPr>
            <a:xfrm>
              <a:off x="3096230" y="3494084"/>
              <a:ext cx="794609" cy="664255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/>
                <a:t>Custom</a:t>
              </a:r>
            </a:p>
            <a:p>
              <a:pPr algn="ctr"/>
              <a:r>
                <a:rPr lang="en-US" sz="800" b="1" dirty="0"/>
                <a:t>Export</a:t>
              </a:r>
            </a:p>
            <a:p>
              <a:pPr algn="ctr"/>
              <a:r>
                <a:rPr lang="en-US" sz="800" b="1" dirty="0"/>
                <a:t>Logic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82A535E-45C2-DA5E-833E-56AE9C0A2038}"/>
              </a:ext>
            </a:extLst>
          </p:cNvPr>
          <p:cNvGrpSpPr/>
          <p:nvPr/>
        </p:nvGrpSpPr>
        <p:grpSpPr>
          <a:xfrm>
            <a:off x="5617993" y="3291453"/>
            <a:ext cx="686838" cy="1225379"/>
            <a:chOff x="4958972" y="3266253"/>
            <a:chExt cx="813789" cy="1491097"/>
          </a:xfrm>
          <a:solidFill>
            <a:schemeClr val="accent6">
              <a:lumMod val="50000"/>
            </a:schemeClr>
          </a:solidFill>
        </p:grpSpPr>
        <p:sp>
          <p:nvSpPr>
            <p:cNvPr id="76" name="Arrow: Right 75">
              <a:extLst>
                <a:ext uri="{FF2B5EF4-FFF2-40B4-BE49-F238E27FC236}">
                  <a16:creationId xmlns:a16="http://schemas.microsoft.com/office/drawing/2014/main" id="{2367EF46-141F-2341-B69A-49BC6ABB3EA9}"/>
                </a:ext>
              </a:extLst>
            </p:cNvPr>
            <p:cNvSpPr/>
            <p:nvPr/>
          </p:nvSpPr>
          <p:spPr>
            <a:xfrm rot="16200000">
              <a:off x="4610307" y="3829349"/>
              <a:ext cx="1491097" cy="364906"/>
            </a:xfrm>
            <a:prstGeom prst="rightArrow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5DA864DC-6CE6-8832-449E-0594CAB1BAC2}"/>
                </a:ext>
              </a:extLst>
            </p:cNvPr>
            <p:cNvSpPr/>
            <p:nvPr/>
          </p:nvSpPr>
          <p:spPr>
            <a:xfrm>
              <a:off x="4958972" y="3568092"/>
              <a:ext cx="813789" cy="634366"/>
            </a:xfrm>
            <a:prstGeom prst="roundRect">
              <a:avLst/>
            </a:prstGeom>
            <a:grp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1" dirty="0"/>
                <a:t>Custom</a:t>
              </a:r>
            </a:p>
            <a:p>
              <a:pPr algn="ctr"/>
              <a:r>
                <a:rPr lang="en-US" sz="700" b="1" dirty="0"/>
                <a:t>Import</a:t>
              </a:r>
            </a:p>
            <a:p>
              <a:pPr algn="ctr"/>
              <a:r>
                <a:rPr lang="en-US" sz="700" b="1" dirty="0"/>
                <a:t>Logic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B3A7E4E-5D2A-7F83-80A9-2FA37D4A86D0}"/>
              </a:ext>
            </a:extLst>
          </p:cNvPr>
          <p:cNvGrpSpPr/>
          <p:nvPr/>
        </p:nvGrpSpPr>
        <p:grpSpPr>
          <a:xfrm>
            <a:off x="3175341" y="2264472"/>
            <a:ext cx="1192444" cy="1009039"/>
            <a:chOff x="883076" y="1526449"/>
            <a:chExt cx="1562529" cy="1357924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A3824288-1DF2-BF5B-50EA-01E19EADD41B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AFA2C63F-AF6E-1BE2-67EC-CEC45ECE041F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Dev Workspace</a:t>
                </a: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5CB9C296-0D64-67D4-E478-C37289ECE4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9EECB62-CBCD-DC2D-E4B7-171081A0F6F2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3" name="Picture 82">
            <a:extLst>
              <a:ext uri="{FF2B5EF4-FFF2-40B4-BE49-F238E27FC236}">
                <a16:creationId xmlns:a16="http://schemas.microsoft.com/office/drawing/2014/main" id="{5F167F4F-04E1-28C5-8520-65F33C928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8809" y="4408666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96" name="Group 95">
            <a:extLst>
              <a:ext uri="{FF2B5EF4-FFF2-40B4-BE49-F238E27FC236}">
                <a16:creationId xmlns:a16="http://schemas.microsoft.com/office/drawing/2014/main" id="{71336D70-CF78-8F09-2358-271F3E516363}"/>
              </a:ext>
            </a:extLst>
          </p:cNvPr>
          <p:cNvGrpSpPr/>
          <p:nvPr/>
        </p:nvGrpSpPr>
        <p:grpSpPr>
          <a:xfrm>
            <a:off x="502569" y="3567503"/>
            <a:ext cx="1923213" cy="1259888"/>
            <a:chOff x="153319" y="1451872"/>
            <a:chExt cx="1408499" cy="1322288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09EF3BCF-4AB1-407C-0970-17F6AF9D9974}"/>
                </a:ext>
              </a:extLst>
            </p:cNvPr>
            <p:cNvSpPr/>
            <p:nvPr/>
          </p:nvSpPr>
          <p:spPr bwMode="auto">
            <a:xfrm>
              <a:off x="153319" y="1451872"/>
              <a:ext cx="1408499" cy="1322288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feature01 Branch</a:t>
              </a:r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E9FC785C-D249-C957-BC8A-E8D5862FF047}"/>
                </a:ext>
              </a:extLst>
            </p:cNvPr>
            <p:cNvGrpSpPr/>
            <p:nvPr/>
          </p:nvGrpSpPr>
          <p:grpSpPr>
            <a:xfrm>
              <a:off x="221295" y="1687276"/>
              <a:ext cx="816587" cy="1009040"/>
              <a:chOff x="883076" y="1526449"/>
              <a:chExt cx="1070021" cy="1357924"/>
            </a:xfrm>
          </p:grpSpPr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73E88C0A-6C61-4AF3-D717-486708AA6DFE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B2FA3041-AF42-120A-5B49-E28CE3BDB2EA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Feature01 Workspace</a:t>
                  </a:r>
                </a:p>
              </p:txBody>
            </p:sp>
            <p:pic>
              <p:nvPicPr>
                <p:cNvPr id="102" name="Picture 101">
                  <a:extLst>
                    <a:ext uri="{FF2B5EF4-FFF2-40B4-BE49-F238E27FC236}">
                      <a16:creationId xmlns:a16="http://schemas.microsoft.com/office/drawing/2014/main" id="{113CA5E4-E301-357D-EEF4-3B4B6B804A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3DB27709-8B0D-DD63-B43C-EA655ADCA1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3" name="Rectangle 102">
            <a:extLst>
              <a:ext uri="{FF2B5EF4-FFF2-40B4-BE49-F238E27FC236}">
                <a16:creationId xmlns:a16="http://schemas.microsoft.com/office/drawing/2014/main" id="{920A327F-0D38-60E9-0BFD-07C878CB8EEC}"/>
              </a:ext>
            </a:extLst>
          </p:cNvPr>
          <p:cNvSpPr/>
          <p:nvPr/>
        </p:nvSpPr>
        <p:spPr bwMode="auto">
          <a:xfrm>
            <a:off x="2428381" y="4103141"/>
            <a:ext cx="2118434" cy="148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/>
                </a:solidFill>
                <a:latin typeface="Lucida Console" panose="020B0609040504020204" pitchFamily="49" charset="0"/>
                <a:ea typeface="Segoe UI" pitchFamily="34" charset="0"/>
                <a:cs typeface="Segoe UI" pitchFamily="34" charset="0"/>
              </a:rPr>
              <a:t>main Branch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B7D0672C-BED6-E6B0-3591-979A80E3F118}"/>
              </a:ext>
            </a:extLst>
          </p:cNvPr>
          <p:cNvGrpSpPr/>
          <p:nvPr/>
        </p:nvGrpSpPr>
        <p:grpSpPr>
          <a:xfrm>
            <a:off x="3318493" y="3287453"/>
            <a:ext cx="789807" cy="1107198"/>
            <a:chOff x="3278420" y="2529374"/>
            <a:chExt cx="1034930" cy="1391768"/>
          </a:xfrm>
        </p:grpSpPr>
        <p:sp>
          <p:nvSpPr>
            <p:cNvPr id="105" name="Arrow: Right 104">
              <a:extLst>
                <a:ext uri="{FF2B5EF4-FFF2-40B4-BE49-F238E27FC236}">
                  <a16:creationId xmlns:a16="http://schemas.microsoft.com/office/drawing/2014/main" id="{92B01BB1-EA64-471F-EBDD-769D6D7F53A8}"/>
                </a:ext>
              </a:extLst>
            </p:cNvPr>
            <p:cNvSpPr/>
            <p:nvPr/>
          </p:nvSpPr>
          <p:spPr>
            <a:xfrm rot="5400000">
              <a:off x="2937761" y="3079158"/>
              <a:ext cx="1376026" cy="30794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6" name="Arrow: Right 105">
              <a:extLst>
                <a:ext uri="{FF2B5EF4-FFF2-40B4-BE49-F238E27FC236}">
                  <a16:creationId xmlns:a16="http://schemas.microsoft.com/office/drawing/2014/main" id="{68D5D5F3-3EF1-C497-C6A6-589E9F509E78}"/>
                </a:ext>
              </a:extLst>
            </p:cNvPr>
            <p:cNvSpPr/>
            <p:nvPr/>
          </p:nvSpPr>
          <p:spPr>
            <a:xfrm rot="16200000">
              <a:off x="3290805" y="3071287"/>
              <a:ext cx="1391768" cy="307942"/>
            </a:xfrm>
            <a:prstGeom prst="rightArrow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7" name="Rectangle: Rounded Corners 106">
              <a:extLst>
                <a:ext uri="{FF2B5EF4-FFF2-40B4-BE49-F238E27FC236}">
                  <a16:creationId xmlns:a16="http://schemas.microsoft.com/office/drawing/2014/main" id="{BB5512F6-C8A4-7773-E6E0-16426A04AC03}"/>
                </a:ext>
              </a:extLst>
            </p:cNvPr>
            <p:cNvSpPr/>
            <p:nvPr/>
          </p:nvSpPr>
          <p:spPr>
            <a:xfrm>
              <a:off x="3278420" y="2881402"/>
              <a:ext cx="1034930" cy="524628"/>
            </a:xfrm>
            <a:prstGeom prst="roundRect">
              <a:avLst/>
            </a:prstGeom>
            <a:solidFill>
              <a:schemeClr val="accent2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/>
                <a:t>GIT Integrated Serialization</a:t>
              </a:r>
            </a:p>
          </p:txBody>
        </p: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2D94B6A9-53D8-F9CC-8D1E-4DDF2EE4E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4261" y="4435769"/>
            <a:ext cx="1194487" cy="10090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9" name="Arrow: Right 108">
            <a:extLst>
              <a:ext uri="{FF2B5EF4-FFF2-40B4-BE49-F238E27FC236}">
                <a16:creationId xmlns:a16="http://schemas.microsoft.com/office/drawing/2014/main" id="{B026CD73-874F-CDEC-BFE6-85B678B18BC1}"/>
              </a:ext>
            </a:extLst>
          </p:cNvPr>
          <p:cNvSpPr/>
          <p:nvPr/>
        </p:nvSpPr>
        <p:spPr bwMode="auto">
          <a:xfrm>
            <a:off x="1953696" y="4435769"/>
            <a:ext cx="879925" cy="251026"/>
          </a:xfrm>
          <a:prstGeom prst="rightArrow">
            <a:avLst>
              <a:gd name="adj1" fmla="val 64465"/>
              <a:gd name="adj2" fmla="val 50000"/>
            </a:avLst>
          </a:prstGeom>
          <a:solidFill>
            <a:srgbClr val="FFCCCC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pull requests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AC50FC7A-ADCB-BE20-FF34-A50E4B9DBF80}"/>
              </a:ext>
            </a:extLst>
          </p:cNvPr>
          <p:cNvGrpSpPr/>
          <p:nvPr/>
        </p:nvGrpSpPr>
        <p:grpSpPr>
          <a:xfrm>
            <a:off x="502569" y="4822728"/>
            <a:ext cx="1923213" cy="1259888"/>
            <a:chOff x="153319" y="1451872"/>
            <a:chExt cx="1408499" cy="1322288"/>
          </a:xfrm>
        </p:grpSpPr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F6F0AD4E-7E86-FDF4-309C-F67848D5BC5A}"/>
                </a:ext>
              </a:extLst>
            </p:cNvPr>
            <p:cNvSpPr/>
            <p:nvPr/>
          </p:nvSpPr>
          <p:spPr bwMode="auto">
            <a:xfrm>
              <a:off x="153319" y="1451872"/>
              <a:ext cx="1408499" cy="13222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008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feature01 Branch</a:t>
              </a:r>
            </a:p>
          </p:txBody>
        </p: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E16D1D51-92E2-BB9A-67D7-08963BDFA5BE}"/>
                </a:ext>
              </a:extLst>
            </p:cNvPr>
            <p:cNvGrpSpPr/>
            <p:nvPr/>
          </p:nvGrpSpPr>
          <p:grpSpPr>
            <a:xfrm>
              <a:off x="221295" y="1687276"/>
              <a:ext cx="816587" cy="1009040"/>
              <a:chOff x="883076" y="1526449"/>
              <a:chExt cx="1070021" cy="1357924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27CE6FB6-C32E-018B-482B-13E7FA690197}"/>
                  </a:ext>
                </a:extLst>
              </p:cNvPr>
              <p:cNvGrpSpPr/>
              <p:nvPr/>
            </p:nvGrpSpPr>
            <p:grpSpPr>
              <a:xfrm>
                <a:off x="883076" y="1526449"/>
                <a:ext cx="1070021" cy="1357924"/>
                <a:chOff x="883076" y="1526449"/>
                <a:chExt cx="1070021" cy="1357924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F09E049-D11E-7ED8-90A0-6EA3DF43FFE5}"/>
                    </a:ext>
                  </a:extLst>
                </p:cNvPr>
                <p:cNvSpPr/>
                <p:nvPr/>
              </p:nvSpPr>
              <p:spPr bwMode="auto">
                <a:xfrm>
                  <a:off x="883076" y="1526449"/>
                  <a:ext cx="1070021" cy="13579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dirty="0">
                      <a:solidFill>
                        <a:schemeClr val="tx1"/>
                      </a:solidFill>
                      <a:ea typeface="Segoe UI" pitchFamily="34" charset="0"/>
                      <a:cs typeface="Segoe UI" pitchFamily="34" charset="0"/>
                    </a:rPr>
                    <a:t>Feature01 Workspace</a:t>
                  </a:r>
                </a:p>
              </p:txBody>
            </p:sp>
            <p:pic>
              <p:nvPicPr>
                <p:cNvPr id="116" name="Picture 115">
                  <a:extLst>
                    <a:ext uri="{FF2B5EF4-FFF2-40B4-BE49-F238E27FC236}">
                      <a16:creationId xmlns:a16="http://schemas.microsoft.com/office/drawing/2014/main" id="{062503C0-37CC-09D5-051C-69B5C8D7A1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2971" y="1723778"/>
                  <a:ext cx="991732" cy="1106547"/>
                </a:xfrm>
                <a:prstGeom prst="rect">
                  <a:avLst/>
                </a:prstGeom>
              </p:spPr>
            </p:pic>
          </p:grp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B12AEEA8-5E12-64E0-BFD8-BCC530D014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3076" y="1699628"/>
                <a:ext cx="1070021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7" name="Arrow: Right 116">
            <a:extLst>
              <a:ext uri="{FF2B5EF4-FFF2-40B4-BE49-F238E27FC236}">
                <a16:creationId xmlns:a16="http://schemas.microsoft.com/office/drawing/2014/main" id="{F1D63FD0-8796-AC3F-7984-D57AC1A12FD6}"/>
              </a:ext>
            </a:extLst>
          </p:cNvPr>
          <p:cNvSpPr/>
          <p:nvPr/>
        </p:nvSpPr>
        <p:spPr bwMode="auto">
          <a:xfrm>
            <a:off x="1906396" y="5114294"/>
            <a:ext cx="879925" cy="251026"/>
          </a:xfrm>
          <a:prstGeom prst="rightArrow">
            <a:avLst>
              <a:gd name="adj1" fmla="val 64465"/>
              <a:gd name="adj2" fmla="val 50000"/>
            </a:avLst>
          </a:prstGeom>
          <a:solidFill>
            <a:srgbClr val="FFCCCC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pull requests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468C12A6-B08A-C65A-74DB-006F6FE655EE}"/>
              </a:ext>
            </a:extLst>
          </p:cNvPr>
          <p:cNvGrpSpPr/>
          <p:nvPr/>
        </p:nvGrpSpPr>
        <p:grpSpPr>
          <a:xfrm>
            <a:off x="5388363" y="2269783"/>
            <a:ext cx="1192444" cy="1009039"/>
            <a:chOff x="883076" y="1526449"/>
            <a:chExt cx="1562529" cy="1357924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7F97AB21-1CA2-7729-7861-72E1C0E4CFB0}"/>
                </a:ext>
              </a:extLst>
            </p:cNvPr>
            <p:cNvGrpSpPr/>
            <p:nvPr/>
          </p:nvGrpSpPr>
          <p:grpSpPr>
            <a:xfrm>
              <a:off x="883076" y="1526449"/>
              <a:ext cx="1562529" cy="1357924"/>
              <a:chOff x="883076" y="1526449"/>
              <a:chExt cx="1562529" cy="1357924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3DBF4010-F538-53CF-61EC-B23B6D9EBC14}"/>
                  </a:ext>
                </a:extLst>
              </p:cNvPr>
              <p:cNvSpPr/>
              <p:nvPr/>
            </p:nvSpPr>
            <p:spPr bwMode="auto">
              <a:xfrm>
                <a:off x="883076" y="1526449"/>
                <a:ext cx="1562529" cy="13579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36576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dirty="0">
                    <a:solidFill>
                      <a:schemeClr val="tx1"/>
                    </a:solidFill>
                    <a:ea typeface="Segoe UI" pitchFamily="34" charset="0"/>
                    <a:cs typeface="Segoe UI" pitchFamily="34" charset="0"/>
                  </a:rPr>
                  <a:t>Test Workspace</a:t>
                </a:r>
              </a:p>
            </p:txBody>
          </p:sp>
          <p:pic>
            <p:nvPicPr>
              <p:cNvPr id="94" name="Picture 93">
                <a:extLst>
                  <a:ext uri="{FF2B5EF4-FFF2-40B4-BE49-F238E27FC236}">
                    <a16:creationId xmlns:a16="http://schemas.microsoft.com/office/drawing/2014/main" id="{31339EE3-7C41-9EF4-D398-93F86062F3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971" y="1723776"/>
                <a:ext cx="1477297" cy="1119957"/>
              </a:xfrm>
              <a:prstGeom prst="rect">
                <a:avLst/>
              </a:prstGeom>
            </p:spPr>
          </p:pic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235ED2A-ED4C-50AE-9EF9-C27ABC0462A8}"/>
                </a:ext>
              </a:extLst>
            </p:cNvPr>
            <p:cNvCxnSpPr>
              <a:cxnSpLocks/>
            </p:cNvCxnSpPr>
            <p:nvPr/>
          </p:nvCxnSpPr>
          <p:spPr>
            <a:xfrm>
              <a:off x="883076" y="1699627"/>
              <a:ext cx="156252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78514727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D1A19-C31A-0BD6-0CE3-7C4812658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E8CAC-400B-5C4A-253C-D02249193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CDB75F-E111-6457-F129-90D657084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3990836"/>
          </a:xfrm>
        </p:spPr>
        <p:txBody>
          <a:bodyPr/>
          <a:lstStyle/>
          <a:p>
            <a:r>
              <a:rPr lang="en-US" dirty="0"/>
              <a:t>Creating Workspace Items using the Fabric REST APIs</a:t>
            </a:r>
          </a:p>
          <a:p>
            <a:r>
              <a:rPr lang="en-US" dirty="0"/>
              <a:t>Challenges in Fabric CI/CD and Solution Deployment</a:t>
            </a:r>
          </a:p>
          <a:p>
            <a:r>
              <a:rPr lang="en-US" dirty="0"/>
              <a:t>Configuring Datasource Paths using Deployment Parameters</a:t>
            </a:r>
          </a:p>
          <a:p>
            <a:r>
              <a:rPr lang="en-US" dirty="0"/>
              <a:t>Developing a Custom API-Driven Deployment Pipeline</a:t>
            </a:r>
          </a:p>
          <a:p>
            <a:pPr lvl="1"/>
            <a:r>
              <a:rPr lang="en-US" dirty="0"/>
              <a:t>Deploying and Updating Solutions from a Source Workspace</a:t>
            </a:r>
          </a:p>
          <a:p>
            <a:pPr lvl="1"/>
            <a:r>
              <a:rPr lang="en-US" dirty="0"/>
              <a:t>Exporting and Deploying Solutions using Solution Folders</a:t>
            </a:r>
          </a:p>
          <a:p>
            <a:pPr lvl="1"/>
            <a:r>
              <a:rPr lang="en-US" dirty="0"/>
              <a:t>Exporting and Deploying Solutions using GIT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53974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58ABB-3954-117E-6231-4333C8890E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CCC3AE0E-3630-96D8-5FB8-58B5B7AA1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 Definitions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FB60616F-E5CA-45FE-F267-13C6B89355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862596"/>
          </a:xfrm>
        </p:spPr>
        <p:txBody>
          <a:bodyPr/>
          <a:lstStyle/>
          <a:p>
            <a:r>
              <a:rPr lang="en-US" dirty="0"/>
              <a:t>Fabric DevOps strategy built on the concept of Item Definitions</a:t>
            </a:r>
          </a:p>
          <a:p>
            <a:pPr lvl="1"/>
            <a:r>
              <a:rPr lang="en-US" dirty="0"/>
              <a:t>Item definition is a set of files representing definition for a workspace item</a:t>
            </a:r>
          </a:p>
          <a:p>
            <a:pPr lvl="1"/>
            <a:r>
              <a:rPr lang="en-US" dirty="0"/>
              <a:t>Each type of workspace item has unique requirements for files in its item definition</a:t>
            </a:r>
          </a:p>
          <a:p>
            <a:pPr lvl="1"/>
            <a:r>
              <a:rPr lang="en-US" dirty="0"/>
              <a:t>Files in item definition known as </a:t>
            </a:r>
            <a:r>
              <a:rPr lang="en-US" sz="1800" b="1" dirty="0">
                <a:solidFill>
                  <a:srgbClr val="8A0000"/>
                </a:solidFill>
              </a:rPr>
              <a:t>item definition parts</a:t>
            </a:r>
            <a:endParaRPr lang="en-US" b="1" dirty="0">
              <a:solidFill>
                <a:srgbClr val="8A0000"/>
              </a:solidFill>
            </a:endParaRPr>
          </a:p>
          <a:p>
            <a:pPr lvl="1"/>
            <a:r>
              <a:rPr lang="en-US" dirty="0"/>
              <a:t>Every item definition includes a </a:t>
            </a:r>
            <a:r>
              <a:rPr lang="en-US" sz="1800" b="1" dirty="0">
                <a:solidFill>
                  <a:srgbClr val="8A0000"/>
                </a:solidFill>
              </a:rPr>
              <a:t>platform file</a:t>
            </a:r>
            <a:r>
              <a:rPr lang="en-US" dirty="0"/>
              <a:t> named </a:t>
            </a:r>
            <a:r>
              <a:rPr lang="en-US" sz="1800" b="1" dirty="0">
                <a:solidFill>
                  <a:srgbClr val="8A0000"/>
                </a:solidFill>
              </a:rPr>
              <a:t>.platform</a:t>
            </a:r>
            <a:endParaRPr lang="en-US" b="1" dirty="0">
              <a:solidFill>
                <a:srgbClr val="8A000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Developer must format item definition parts with </a:t>
            </a:r>
            <a:r>
              <a:rPr lang="en-US" sz="1800" b="1" dirty="0">
                <a:solidFill>
                  <a:srgbClr val="8A0000"/>
                </a:solidFill>
              </a:rPr>
              <a:t>base64 encoding</a:t>
            </a:r>
            <a:r>
              <a:rPr lang="en-US" dirty="0"/>
              <a:t> to transmit across network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DDDA84-1051-8E3F-37CD-BFD156EBA9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91" t="2739" b="29205"/>
          <a:stretch/>
        </p:blipFill>
        <p:spPr>
          <a:xfrm>
            <a:off x="1067116" y="3226204"/>
            <a:ext cx="2915522" cy="12573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5A01A1-7D51-21C6-1651-C41A775E3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116" y="5204777"/>
            <a:ext cx="5589323" cy="1552854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8258F3A-7937-B141-8115-44574811065E}"/>
              </a:ext>
            </a:extLst>
          </p:cNvPr>
          <p:cNvGrpSpPr/>
          <p:nvPr/>
        </p:nvGrpSpPr>
        <p:grpSpPr>
          <a:xfrm>
            <a:off x="2281806" y="3226205"/>
            <a:ext cx="8209214" cy="1291702"/>
            <a:chOff x="2281806" y="3226205"/>
            <a:chExt cx="8209214" cy="129170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FD49909-A953-072B-C6FF-6A93406459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38478" y="3226205"/>
              <a:ext cx="5952542" cy="129170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F2944D03-E7E3-C397-9ABF-BF9E6DA7D2F9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06" y="3682767"/>
              <a:ext cx="2214693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39179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22E70-6387-D22B-F074-D590F2585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 Item Definition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D2081-06D0-18E4-18AD-4EB59FCE75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Item definition for notebook contained in single file named </a:t>
            </a:r>
            <a:r>
              <a:rPr lang="en-US" sz="2000" b="1" dirty="0">
                <a:solidFill>
                  <a:srgbClr val="6C0000"/>
                </a:solidFill>
              </a:rPr>
              <a:t>notebook-content.py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Default format for item definition based on is </a:t>
            </a:r>
            <a:r>
              <a:rPr lang="en-US" sz="1800" b="1" dirty="0">
                <a:solidFill>
                  <a:srgbClr val="6C0000"/>
                </a:solidFill>
              </a:rPr>
              <a:t>*.</a:t>
            </a:r>
            <a:r>
              <a:rPr lang="en-US" sz="1800" b="1" dirty="0" err="1">
                <a:solidFill>
                  <a:srgbClr val="6C0000"/>
                </a:solidFill>
              </a:rPr>
              <a:t>py</a:t>
            </a:r>
            <a:r>
              <a:rPr lang="en-US" dirty="0"/>
              <a:t> files</a:t>
            </a:r>
          </a:p>
          <a:p>
            <a:pPr lvl="1"/>
            <a:r>
              <a:rPr lang="en-US" dirty="0"/>
              <a:t>Developers have option to work with JSON-based </a:t>
            </a:r>
            <a:r>
              <a:rPr lang="en-US" sz="1800" b="1" dirty="0">
                <a:solidFill>
                  <a:srgbClr val="6C0000"/>
                </a:solidFill>
              </a:rPr>
              <a:t>*.</a:t>
            </a:r>
            <a:r>
              <a:rPr lang="en-US" sz="1800" b="1" dirty="0" err="1">
                <a:solidFill>
                  <a:srgbClr val="6C0000"/>
                </a:solidFill>
              </a:rPr>
              <a:t>ipynb</a:t>
            </a:r>
            <a:r>
              <a:rPr lang="en-US" dirty="0"/>
              <a:t> format</a:t>
            </a:r>
          </a:p>
          <a:p>
            <a:pPr lvl="1"/>
            <a:r>
              <a:rPr lang="en-US" dirty="0"/>
              <a:t>Top of file contains metadata section to link notebook to default lakehouse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790DAE-C3B4-2C73-C982-A58F5E4085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437"/>
          <a:stretch/>
        </p:blipFill>
        <p:spPr>
          <a:xfrm>
            <a:off x="1142918" y="2912984"/>
            <a:ext cx="2695268" cy="7525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D3B8E9-2C50-2F06-6B7D-2A16CB8D6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325" y="2912984"/>
            <a:ext cx="5299257" cy="3663288"/>
          </a:xfrm>
          <a:prstGeom prst="rect">
            <a:avLst/>
          </a:prstGeom>
          <a:ln>
            <a:solidFill>
              <a:srgbClr val="6C0000"/>
            </a:solidFill>
          </a:ln>
        </p:spPr>
      </p:pic>
    </p:spTree>
    <p:extLst>
      <p:ext uri="{BB962C8B-B14F-4D97-AF65-F5344CB8AC3E}">
        <p14:creationId xmlns:p14="http://schemas.microsoft.com/office/powerpoint/2010/main" val="207900305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0040C-9CAD-43D1-079F-43ED8AED4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Pipeline Definition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9F539-DEB8-D2AC-CC97-76BE65A426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Item definition for data pipeline contained in single file named </a:t>
            </a:r>
            <a:r>
              <a:rPr lang="en-US" sz="2000" b="1" dirty="0">
                <a:solidFill>
                  <a:srgbClr val="6C0000"/>
                </a:solidFill>
              </a:rPr>
              <a:t>pipeline-</a:t>
            </a:r>
            <a:r>
              <a:rPr lang="en-US" sz="2000" b="1" dirty="0" err="1">
                <a:solidFill>
                  <a:srgbClr val="6C0000"/>
                </a:solidFill>
              </a:rPr>
              <a:t>content.json</a:t>
            </a:r>
            <a:endParaRPr lang="en-US" sz="2000" b="1" dirty="0">
              <a:solidFill>
                <a:srgbClr val="6C0000"/>
              </a:solidFill>
            </a:endParaRPr>
          </a:p>
          <a:p>
            <a:pPr lvl="1"/>
            <a:r>
              <a:rPr lang="en-US" sz="1800" b="1" dirty="0">
                <a:solidFill>
                  <a:srgbClr val="6C0000"/>
                </a:solidFill>
              </a:rPr>
              <a:t>pipeline-</a:t>
            </a:r>
            <a:r>
              <a:rPr lang="en-US" sz="1800" b="1" dirty="0" err="1">
                <a:solidFill>
                  <a:srgbClr val="6C0000"/>
                </a:solidFill>
              </a:rPr>
              <a:t>content.json</a:t>
            </a:r>
            <a:r>
              <a:rPr lang="en-US" sz="2000" b="1" dirty="0">
                <a:solidFill>
                  <a:srgbClr val="6C0000"/>
                </a:solidFill>
              </a:rPr>
              <a:t> </a:t>
            </a:r>
            <a:r>
              <a:rPr lang="en-US" dirty="0"/>
              <a:t>file contains reference for workspace Id and lakehouse Id</a:t>
            </a:r>
          </a:p>
          <a:p>
            <a:pPr lvl="1"/>
            <a:r>
              <a:rPr lang="en-US" sz="1800" b="1" dirty="0">
                <a:solidFill>
                  <a:srgbClr val="6C0000"/>
                </a:solidFill>
              </a:rPr>
              <a:t>pipeline-</a:t>
            </a:r>
            <a:r>
              <a:rPr lang="en-US" sz="1800" b="1" dirty="0" err="1">
                <a:solidFill>
                  <a:srgbClr val="6C0000"/>
                </a:solidFill>
              </a:rPr>
              <a:t>content.json</a:t>
            </a:r>
            <a:r>
              <a:rPr lang="en-US" sz="2000" b="1" dirty="0">
                <a:solidFill>
                  <a:srgbClr val="6C0000"/>
                </a:solidFill>
              </a:rPr>
              <a:t> </a:t>
            </a:r>
            <a:r>
              <a:rPr lang="en-US" dirty="0"/>
              <a:t>file contains notebook Ids and possibly other data pipeline Id</a:t>
            </a:r>
          </a:p>
          <a:p>
            <a:pPr lvl="1"/>
            <a:r>
              <a:rPr lang="en-US" sz="1800" b="1" dirty="0">
                <a:solidFill>
                  <a:srgbClr val="6C0000"/>
                </a:solidFill>
              </a:rPr>
              <a:t>pipeline-</a:t>
            </a:r>
            <a:r>
              <a:rPr lang="en-US" sz="1800" b="1" dirty="0" err="1">
                <a:solidFill>
                  <a:srgbClr val="6C0000"/>
                </a:solidFill>
              </a:rPr>
              <a:t>content.json</a:t>
            </a:r>
            <a:r>
              <a:rPr lang="en-US" sz="2000" b="1" dirty="0">
                <a:solidFill>
                  <a:srgbClr val="6C0000"/>
                </a:solidFill>
              </a:rPr>
              <a:t> </a:t>
            </a:r>
            <a:r>
              <a:rPr lang="en-US" dirty="0"/>
              <a:t>file contain partial data source paths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C5360C-F266-0778-7A43-C4156AE433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40" r="7009"/>
          <a:stretch/>
        </p:blipFill>
        <p:spPr>
          <a:xfrm>
            <a:off x="1139540" y="2912984"/>
            <a:ext cx="2954924" cy="7525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3042F3-58BC-CBB0-C3B1-15A1D5C13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423" y="2912984"/>
            <a:ext cx="4041782" cy="3559933"/>
          </a:xfrm>
          <a:prstGeom prst="rect">
            <a:avLst/>
          </a:prstGeom>
          <a:ln>
            <a:solidFill>
              <a:srgbClr val="6C0000"/>
            </a:solidFill>
          </a:ln>
        </p:spPr>
      </p:pic>
    </p:spTree>
    <p:extLst>
      <p:ext uri="{BB962C8B-B14F-4D97-AF65-F5344CB8AC3E}">
        <p14:creationId xmlns:p14="http://schemas.microsoft.com/office/powerpoint/2010/main" val="256744098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DE91-5612-06ED-A025-D65F1D64C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Model Item Definition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56023-28AB-5974-9665-EC7FA05A32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908215"/>
          </a:xfrm>
        </p:spPr>
        <p:txBody>
          <a:bodyPr/>
          <a:lstStyle/>
          <a:p>
            <a:r>
              <a:rPr lang="en-US" dirty="0"/>
              <a:t>Item definition for semantic model supported in two different formats</a:t>
            </a:r>
          </a:p>
          <a:p>
            <a:pPr lvl="1"/>
            <a:r>
              <a:rPr lang="en-US" dirty="0"/>
              <a:t>Original format is </a:t>
            </a:r>
            <a:r>
              <a:rPr lang="en-US" sz="1800" b="1" dirty="0">
                <a:solidFill>
                  <a:srgbClr val="6C0000"/>
                </a:solidFill>
              </a:rPr>
              <a:t>TMSL</a:t>
            </a:r>
            <a:r>
              <a:rPr lang="en-US" dirty="0"/>
              <a:t> which defines semantic model in single file named </a:t>
            </a:r>
            <a:r>
              <a:rPr lang="en-US" sz="1800" b="1" dirty="0">
                <a:solidFill>
                  <a:srgbClr val="6C0000"/>
                </a:solidFill>
              </a:rPr>
              <a:t>model.bim</a:t>
            </a:r>
            <a:endParaRPr lang="en-US" b="1" dirty="0">
              <a:solidFill>
                <a:srgbClr val="6C0000"/>
              </a:solidFill>
            </a:endParaRPr>
          </a:p>
          <a:p>
            <a:pPr lvl="1"/>
            <a:r>
              <a:rPr lang="en-US" dirty="0"/>
              <a:t>New, preferred format is </a:t>
            </a:r>
            <a:r>
              <a:rPr lang="en-US" sz="1800" b="1" dirty="0">
                <a:solidFill>
                  <a:srgbClr val="6C0000"/>
                </a:solidFill>
              </a:rPr>
              <a:t>TMDL</a:t>
            </a:r>
            <a:r>
              <a:rPr lang="en-US" dirty="0"/>
              <a:t> which uses YAML-like syntax using indentation</a:t>
            </a:r>
          </a:p>
          <a:p>
            <a:pPr lvl="1"/>
            <a:r>
              <a:rPr lang="en-US" dirty="0"/>
              <a:t>TMDL definition files are text-based and optimized for human readability and edit-ability</a:t>
            </a:r>
          </a:p>
          <a:p>
            <a:pPr lvl="1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E8D6158-0B82-CAD9-C128-D9EC52CD5F22}"/>
              </a:ext>
            </a:extLst>
          </p:cNvPr>
          <p:cNvGrpSpPr/>
          <p:nvPr/>
        </p:nvGrpSpPr>
        <p:grpSpPr>
          <a:xfrm>
            <a:off x="1141031" y="2917445"/>
            <a:ext cx="7874286" cy="3903223"/>
            <a:chOff x="1892712" y="2569506"/>
            <a:chExt cx="8785927" cy="4355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6AADE7C-3F6C-648E-AA2D-6B9690AED8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723" r="17031"/>
            <a:stretch/>
          </p:blipFill>
          <p:spPr>
            <a:xfrm>
              <a:off x="1892712" y="2569506"/>
              <a:ext cx="4084145" cy="395186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EE9E0CD-4E1C-B7F0-1DE4-F35B2A953136}"/>
                </a:ext>
              </a:extLst>
            </p:cNvPr>
            <p:cNvGrpSpPr/>
            <p:nvPr/>
          </p:nvGrpSpPr>
          <p:grpSpPr>
            <a:xfrm>
              <a:off x="3873398" y="2569506"/>
              <a:ext cx="6805241" cy="2225608"/>
              <a:chOff x="2366577" y="2180173"/>
              <a:chExt cx="6805241" cy="2225608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111BFCFC-BDEE-A423-7885-9615FD3367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2797" y="2180173"/>
                <a:ext cx="4219021" cy="189612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463FC79F-DC95-911B-0826-BBF530C674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6577" y="3677265"/>
                <a:ext cx="2556724" cy="728516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headEnd type="oval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60664D6-BB24-7FCB-E4DE-9015D3EC0098}"/>
                </a:ext>
              </a:extLst>
            </p:cNvPr>
            <p:cNvGrpSpPr/>
            <p:nvPr/>
          </p:nvGrpSpPr>
          <p:grpSpPr>
            <a:xfrm>
              <a:off x="4173322" y="5388216"/>
              <a:ext cx="5505433" cy="1536406"/>
              <a:chOff x="2666501" y="4998883"/>
              <a:chExt cx="5505433" cy="1536406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769ACA8-44E6-4585-F47C-57756049D1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52797" y="4998883"/>
                <a:ext cx="3219137" cy="1536406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4584C255-413E-18CD-C94D-E5D511FF1D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66501" y="5303240"/>
                <a:ext cx="2256800" cy="155929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headEnd type="oval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EA77524-A4A9-AE31-7FA7-17885742D0BE}"/>
                </a:ext>
              </a:extLst>
            </p:cNvPr>
            <p:cNvGrpSpPr/>
            <p:nvPr/>
          </p:nvGrpSpPr>
          <p:grpSpPr>
            <a:xfrm>
              <a:off x="3913632" y="4736161"/>
              <a:ext cx="4722562" cy="408489"/>
              <a:chOff x="2406811" y="4346828"/>
              <a:chExt cx="4722562" cy="408489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83F46A8-9BE4-3425-4D39-55CEE51C84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52797" y="4346828"/>
                <a:ext cx="2176576" cy="40848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8D76EA59-0112-2634-8E76-509C545401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06811" y="4554725"/>
                <a:ext cx="2428001" cy="121718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headEnd type="oval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7499387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Fabric Theme">
  <a:themeElements>
    <a:clrScheme name="Custom 2">
      <a:dk1>
        <a:srgbClr val="3C3C41"/>
      </a:dk1>
      <a:lt1>
        <a:srgbClr val="FFFFFF"/>
      </a:lt1>
      <a:dk2>
        <a:srgbClr val="002060"/>
      </a:dk2>
      <a:lt2>
        <a:srgbClr val="FFFFFF"/>
      </a:lt2>
      <a:accent1>
        <a:srgbClr val="F2C80F"/>
      </a:accent1>
      <a:accent2>
        <a:srgbClr val="0045D6"/>
      </a:accent2>
      <a:accent3>
        <a:srgbClr val="87CBFF"/>
      </a:accent3>
      <a:accent4>
        <a:srgbClr val="2F75FF"/>
      </a:accent4>
      <a:accent5>
        <a:srgbClr val="002D89"/>
      </a:accent5>
      <a:accent6>
        <a:srgbClr val="1BFFE2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EF47BD7-F710-45A9-8AE8-D03654F6711E}" vid="{3CF6A8A8-DA63-4A8A-A544-BAFFF90A76CB}"/>
    </a:ext>
  </a:extLst>
</a:theme>
</file>

<file path=ppt/theme/theme2.xml><?xml version="1.0" encoding="utf-8"?>
<a:theme xmlns:a="http://schemas.openxmlformats.org/drawingml/2006/main" name="Theme1">
  <a:themeElements>
    <a:clrScheme name="Custom 10">
      <a:dk1>
        <a:srgbClr val="3C3C41"/>
      </a:dk1>
      <a:lt1>
        <a:srgbClr val="FFFFFF"/>
      </a:lt1>
      <a:dk2>
        <a:srgbClr val="002060"/>
      </a:dk2>
      <a:lt2>
        <a:srgbClr val="FFFFFF"/>
      </a:lt2>
      <a:accent1>
        <a:srgbClr val="008D7B"/>
      </a:accent1>
      <a:accent2>
        <a:srgbClr val="0045D6"/>
      </a:accent2>
      <a:accent3>
        <a:srgbClr val="FFFFCC"/>
      </a:accent3>
      <a:accent4>
        <a:srgbClr val="990099"/>
      </a:accent4>
      <a:accent5>
        <a:srgbClr val="900000"/>
      </a:accent5>
      <a:accent6>
        <a:srgbClr val="FFC000"/>
      </a:accent6>
      <a:hlink>
        <a:srgbClr val="C00000"/>
      </a:hlink>
      <a:folHlink>
        <a:srgbClr val="C00000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me1" id="{278F993C-81DB-4FF5-BCAA-CBB0E0CCC442}" vid="{58D1AD11-405F-4081-B6AE-91DD6BC4897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_activity xmlns="3c10a0e8-556e-4c2d-9121-1181542ea83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3AD2D799A0384499DFA8618B2D06C3" ma:contentTypeVersion="19" ma:contentTypeDescription="Create a new document." ma:contentTypeScope="" ma:versionID="4ad8bb11041bccc4900be347311affd5">
  <xsd:schema xmlns:xsd="http://www.w3.org/2001/XMLSchema" xmlns:xs="http://www.w3.org/2001/XMLSchema" xmlns:p="http://schemas.microsoft.com/office/2006/metadata/properties" xmlns:ns1="http://schemas.microsoft.com/sharepoint/v3" xmlns:ns3="3c10a0e8-556e-4c2d-9121-1181542ea83c" xmlns:ns4="91f22b01-9196-48cc-8d58-ee179122dd75" targetNamespace="http://schemas.microsoft.com/office/2006/metadata/properties" ma:root="true" ma:fieldsID="55cc422832b79ebb748bec44d447ca3b" ns1:_="" ns3:_="" ns4:_="">
    <xsd:import namespace="http://schemas.microsoft.com/sharepoint/v3"/>
    <xsd:import namespace="3c10a0e8-556e-4c2d-9121-1181542ea83c"/>
    <xsd:import namespace="91f22b01-9196-48cc-8d58-ee179122dd7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1:_ip_UnifiedCompliancePolicyProperties" minOccurs="0"/>
                <xsd:element ref="ns1:_ip_UnifiedCompliancePolicyUIAction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CR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10a0e8-556e-4c2d-9121-1181542ea8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6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f22b01-9196-48cc-8d58-ee179122dd7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sharepoint/v3"/>
    <ds:schemaRef ds:uri="http://purl.org/dc/terms/"/>
    <ds:schemaRef ds:uri="http://schemas.microsoft.com/office/2006/metadata/properties"/>
    <ds:schemaRef ds:uri="3c10a0e8-556e-4c2d-9121-1181542ea83c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91f22b01-9196-48cc-8d58-ee179122dd7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2411704-DA91-4A2A-81D1-00044852D0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c10a0e8-556e-4c2d-9121-1181542ea83c"/>
    <ds:schemaRef ds:uri="91f22b01-9196-48cc-8d58-ee179122dd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22834</TotalTime>
  <Words>2992</Words>
  <Application>Microsoft Office PowerPoint</Application>
  <PresentationFormat>Custom</PresentationFormat>
  <Paragraphs>624</Paragraphs>
  <Slides>58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58</vt:i4>
      </vt:variant>
    </vt:vector>
  </HeadingPairs>
  <TitlesOfParts>
    <vt:vector size="67" baseType="lpstr">
      <vt:lpstr>Arial</vt:lpstr>
      <vt:lpstr>Arial Black</vt:lpstr>
      <vt:lpstr>Lucida Console</vt:lpstr>
      <vt:lpstr>Segoe UI</vt:lpstr>
      <vt:lpstr>Segoe UI Light</vt:lpstr>
      <vt:lpstr>Segoe UI Semibold</vt:lpstr>
      <vt:lpstr>Wingdings</vt:lpstr>
      <vt:lpstr>Fabric Theme</vt:lpstr>
      <vt:lpstr>Theme1</vt:lpstr>
      <vt:lpstr>Automating Fabric Solution Deployment Guidance and Best Practices with Multitenancy for Deploying Fabric Solutions</vt:lpstr>
      <vt:lpstr>Agenda</vt:lpstr>
      <vt:lpstr>Fabric User API Design and Architecture</vt:lpstr>
      <vt:lpstr>Workspaces with Sample Fabric Solution Scenarios</vt:lpstr>
      <vt:lpstr>Workspace Item Types</vt:lpstr>
      <vt:lpstr>Item Definitions</vt:lpstr>
      <vt:lpstr>Notebook Item Definition Files</vt:lpstr>
      <vt:lpstr>Data Pipeline Definition Files</vt:lpstr>
      <vt:lpstr>Semantic Model Item Definition Files</vt:lpstr>
      <vt:lpstr>Report Item Definition Files</vt:lpstr>
      <vt:lpstr>Programming with Fabric Item Definitions</vt:lpstr>
      <vt:lpstr>The FabricSolutionDeployment Developer Sample</vt:lpstr>
      <vt:lpstr>Deploy the Power BI Solution</vt:lpstr>
      <vt:lpstr>Deploy the Notebook Solution</vt:lpstr>
      <vt:lpstr>Using Spark Jobs to Create Lakehouse Tables</vt:lpstr>
      <vt:lpstr>Creating DirectLake Semantic Models on Lakehouse Tables</vt:lpstr>
      <vt:lpstr>Lakehouse Properties</vt:lpstr>
      <vt:lpstr>Deploy the Shortcut Solution</vt:lpstr>
      <vt:lpstr>Deploy the Data Pipeline Solution</vt:lpstr>
      <vt:lpstr>Agenda</vt:lpstr>
      <vt:lpstr>Understanding Workspace Item Dependencies</vt:lpstr>
      <vt:lpstr>Creating Workspace Items with Dependencies</vt:lpstr>
      <vt:lpstr>This deployment result IS NOT what you want</vt:lpstr>
      <vt:lpstr>Challenge of Managing Connections at Workspace Scope</vt:lpstr>
      <vt:lpstr>Using a Naing Convention for Managing Connections</vt:lpstr>
      <vt:lpstr>Agenda</vt:lpstr>
      <vt:lpstr>Parameterizing Customer Data and Datasource Paths</vt:lpstr>
      <vt:lpstr>Deployment Parameters</vt:lpstr>
      <vt:lpstr>Where Do Datasource Paths Live in a Solution</vt:lpstr>
      <vt:lpstr>Data Path in an Imported Semantic Model</vt:lpstr>
      <vt:lpstr>Datasource Path in a Notebook</vt:lpstr>
      <vt:lpstr>Data Source Path in a Semantic Model</vt:lpstr>
      <vt:lpstr>Datasource Paths and Connection Id in a Data Pipeline</vt:lpstr>
      <vt:lpstr>Workspace Id and Notebook Ids in Data Pipeline</vt:lpstr>
      <vt:lpstr>Sample Data Used in FabricSolutionDeployment</vt:lpstr>
      <vt:lpstr>Adventure Works Sample Data</vt:lpstr>
      <vt:lpstr>Contoso Sample Data</vt:lpstr>
      <vt:lpstr>Fabrikam Sample Data</vt:lpstr>
      <vt:lpstr>Northwind Sample Data</vt:lpstr>
      <vt:lpstr>Wingtip Toys Sample Data</vt:lpstr>
      <vt:lpstr>Seamark Farms  Sample Data</vt:lpstr>
      <vt:lpstr>Agenda</vt:lpstr>
      <vt:lpstr>Developing a Custom API-driven Pipeline</vt:lpstr>
      <vt:lpstr>First Motivation for Custom API-driven Pipelines</vt:lpstr>
      <vt:lpstr>Second Motivation for Custom API-driven Pipelines</vt:lpstr>
      <vt:lpstr>Options for API-driven Solution Deployment</vt:lpstr>
      <vt:lpstr>Deploy Solution from Source Workspace</vt:lpstr>
      <vt:lpstr>Deployment by Cloning Items from Source Workspace</vt:lpstr>
      <vt:lpstr>Performing Id Substitution with notebook-content.py</vt:lpstr>
      <vt:lpstr>Track Workspace Item Dependencies </vt:lpstr>
      <vt:lpstr>Recreating Source Workspace Connections</vt:lpstr>
      <vt:lpstr>Recreating Web Connections</vt:lpstr>
      <vt:lpstr>Recreating ADLS Connections</vt:lpstr>
      <vt:lpstr>Exporting for Fabric Solution Deployment</vt:lpstr>
      <vt:lpstr>deploy.config.json</vt:lpstr>
      <vt:lpstr>Staged Deployment for Multitenant Scenario</vt:lpstr>
      <vt:lpstr>Staged Deployment for Multitenant Scenario</vt:lpstr>
      <vt:lpstr>Summary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Arvind Dutta;Ted.Pattison@microsoft.com</dc:creator>
  <cp:keywords/>
  <dc:description>Template: Ariel Butz; ZUM Communications
Formatting: 
Audience Type:</dc:description>
  <cp:lastModifiedBy>Ted Pattison</cp:lastModifiedBy>
  <cp:revision>126</cp:revision>
  <cp:lastPrinted>2019-05-02T20:11:39Z</cp:lastPrinted>
  <dcterms:created xsi:type="dcterms:W3CDTF">2018-09-21T01:16:59Z</dcterms:created>
  <dcterms:modified xsi:type="dcterms:W3CDTF">2025-03-19T18:54:24Z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0x010100B63AD2D799A0384499DFA8618B2D06C3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AuthorIds_UIVersion_47104">
    <vt:lpwstr>18</vt:lpwstr>
  </property>
  <property fmtid="{D5CDD505-2E9C-101B-9397-08002B2CF9AE}" pid="12" name="MSIP_Label_87867195-f2b8-4ac2-b0b6-6bb73cb33afc_Enabled">
    <vt:lpwstr>true</vt:lpwstr>
  </property>
  <property fmtid="{D5CDD505-2E9C-101B-9397-08002B2CF9AE}" pid="13" name="MSIP_Label_87867195-f2b8-4ac2-b0b6-6bb73cb33afc_SetDate">
    <vt:lpwstr>2021-11-16T15:21:41Z</vt:lpwstr>
  </property>
  <property fmtid="{D5CDD505-2E9C-101B-9397-08002B2CF9AE}" pid="14" name="MSIP_Label_87867195-f2b8-4ac2-b0b6-6bb73cb33afc_Method">
    <vt:lpwstr>Privileged</vt:lpwstr>
  </property>
  <property fmtid="{D5CDD505-2E9C-101B-9397-08002B2CF9AE}" pid="15" name="MSIP_Label_87867195-f2b8-4ac2-b0b6-6bb73cb33afc_Name">
    <vt:lpwstr>Not Restricted</vt:lpwstr>
  </property>
  <property fmtid="{D5CDD505-2E9C-101B-9397-08002B2CF9AE}" pid="16" name="MSIP_Label_87867195-f2b8-4ac2-b0b6-6bb73cb33afc_SiteId">
    <vt:lpwstr>72f988bf-86f1-41af-91ab-2d7cd011db47</vt:lpwstr>
  </property>
  <property fmtid="{D5CDD505-2E9C-101B-9397-08002B2CF9AE}" pid="17" name="MSIP_Label_87867195-f2b8-4ac2-b0b6-6bb73cb33afc_ActionId">
    <vt:lpwstr>9942a4e6-ac4e-4ace-9fe2-0b1ceecd1d50</vt:lpwstr>
  </property>
  <property fmtid="{D5CDD505-2E9C-101B-9397-08002B2CF9AE}" pid="18" name="MSIP_Label_87867195-f2b8-4ac2-b0b6-6bb73cb33afc_ContentBits">
    <vt:lpwstr>0</vt:lpwstr>
  </property>
</Properties>
</file>

<file path=docProps/thumbnail.jpeg>
</file>